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9"/>
  </p:notes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76" autoAdjust="0"/>
    <p:restoredTop sz="94660"/>
  </p:normalViewPr>
  <p:slideViewPr>
    <p:cSldViewPr>
      <p:cViewPr varScale="1">
        <p:scale>
          <a:sx n="74" d="100"/>
          <a:sy n="74" d="100"/>
        </p:scale>
        <p:origin x="-105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3BDE4C-C293-4C8E-99A4-9F7A9467F4E2}" type="datetimeFigureOut">
              <a:rPr lang="es-ES" smtClean="0"/>
              <a:pPr/>
              <a:t>18/05/2009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F04780-32D5-436C-9BCA-A83CD2F1129C}"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10</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11</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12</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13</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14</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15</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16</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17</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2</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4F04780-32D5-436C-9BCA-A83CD2F1129C}" type="slidenum">
              <a:rPr lang="es-ES" smtClean="0"/>
              <a:pPr/>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Título"/>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4673DD19-B879-4E7F-92ED-FA62F8D0C8A2}" type="datetimeFigureOut">
              <a:rPr lang="es-ES" smtClean="0"/>
              <a:pPr/>
              <a:t>18/05/2009</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27C7CEF1-11D9-4783-AEA2-CC285BE71C7A}"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673DD19-B879-4E7F-92ED-FA62F8D0C8A2}" type="datetimeFigureOut">
              <a:rPr lang="es-ES" smtClean="0"/>
              <a:pPr/>
              <a:t>18/05/2009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7C7CEF1-11D9-4783-AEA2-CC285BE71C7A}"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673DD19-B879-4E7F-92ED-FA62F8D0C8A2}" type="datetimeFigureOut">
              <a:rPr lang="es-ES" smtClean="0"/>
              <a:pPr/>
              <a:t>18/05/2009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7C7CEF1-11D9-4783-AEA2-CC285BE71C7A}"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673DD19-B879-4E7F-92ED-FA62F8D0C8A2}" type="datetimeFigureOut">
              <a:rPr lang="es-ES" smtClean="0"/>
              <a:pPr/>
              <a:t>18/05/2009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7C7CEF1-11D9-4783-AEA2-CC285BE71C7A}"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4673DD19-B879-4E7F-92ED-FA62F8D0C8A2}" type="datetimeFigureOut">
              <a:rPr lang="es-ES" smtClean="0"/>
              <a:pPr/>
              <a:t>18/05/2009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7C7CEF1-11D9-4783-AEA2-CC285BE71C7A}"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4673DD19-B879-4E7F-92ED-FA62F8D0C8A2}" type="datetimeFigureOut">
              <a:rPr lang="es-ES" smtClean="0"/>
              <a:pPr/>
              <a:t>18/05/2009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7C7CEF1-11D9-4783-AEA2-CC285BE71C7A}"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4673DD19-B879-4E7F-92ED-FA62F8D0C8A2}" type="datetimeFigureOut">
              <a:rPr lang="es-ES" smtClean="0"/>
              <a:pPr/>
              <a:t>18/05/2009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27C7CEF1-11D9-4783-AEA2-CC285BE71C7A}"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nchor="ctr"/>
          <a:lstStyle>
            <a:lvl1pPr algn="l">
              <a:defRPr sz="4600"/>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4673DD19-B879-4E7F-92ED-FA62F8D0C8A2}" type="datetimeFigureOut">
              <a:rPr lang="es-ES" smtClean="0"/>
              <a:pPr/>
              <a:t>18/05/2009</a:t>
            </a:fld>
            <a:endParaRPr lang="es-ES"/>
          </a:p>
        </p:txBody>
      </p:sp>
      <p:sp>
        <p:nvSpPr>
          <p:cNvPr id="8" name="7 Marcador de número de diapositiva"/>
          <p:cNvSpPr>
            <a:spLocks noGrp="1"/>
          </p:cNvSpPr>
          <p:nvPr>
            <p:ph type="sldNum" sz="quarter" idx="11"/>
          </p:nvPr>
        </p:nvSpPr>
        <p:spPr/>
        <p:txBody>
          <a:bodyPr/>
          <a:lstStyle/>
          <a:p>
            <a:fld id="{27C7CEF1-11D9-4783-AEA2-CC285BE71C7A}" type="slidenum">
              <a:rPr lang="es-ES" smtClean="0"/>
              <a:pPr/>
              <a:t>‹Nº›</a:t>
            </a:fld>
            <a:endParaRPr lang="es-ES"/>
          </a:p>
        </p:txBody>
      </p:sp>
      <p:sp>
        <p:nvSpPr>
          <p:cNvPr id="9" name="8 Marcador de pie de página"/>
          <p:cNvSpPr>
            <a:spLocks noGrp="1"/>
          </p:cNvSpPr>
          <p:nvPr>
            <p:ph type="ftr" sz="quarter" idx="12"/>
          </p:nvPr>
        </p:nvSpPr>
        <p:spPr/>
        <p:txBody>
          <a:bodyPr/>
          <a:lstStyle/>
          <a:p>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673DD19-B879-4E7F-92ED-FA62F8D0C8A2}" type="datetimeFigureOut">
              <a:rPr lang="es-ES" smtClean="0"/>
              <a:pPr/>
              <a:t>18/05/2009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27C7CEF1-11D9-4783-AEA2-CC285BE71C7A}"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4673DD19-B879-4E7F-92ED-FA62F8D0C8A2}" type="datetimeFigureOut">
              <a:rPr lang="es-ES" smtClean="0"/>
              <a:pPr/>
              <a:t>18/05/2009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156448" y="6422064"/>
            <a:ext cx="762000" cy="365125"/>
          </a:xfrm>
        </p:spPr>
        <p:txBody>
          <a:bodyPr/>
          <a:lstStyle/>
          <a:p>
            <a:fld id="{27C7CEF1-11D9-4783-AEA2-CC285BE71C7A}"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457200" y="6422064"/>
            <a:ext cx="2133600" cy="365125"/>
          </a:xfrm>
        </p:spPr>
        <p:txBody>
          <a:bodyPr/>
          <a:lstStyle/>
          <a:p>
            <a:fld id="{4673DD19-B879-4E7F-92ED-FA62F8D0C8A2}" type="datetimeFigureOut">
              <a:rPr lang="es-ES" smtClean="0"/>
              <a:pPr/>
              <a:t>18/05/2009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7C7CEF1-11D9-4783-AEA2-CC285BE71C7A}"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Marcador de título"/>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4673DD19-B879-4E7F-92ED-FA62F8D0C8A2}" type="datetimeFigureOut">
              <a:rPr lang="es-ES" smtClean="0"/>
              <a:pPr/>
              <a:t>18/05/2009</a:t>
            </a:fld>
            <a:endParaRPr lang="es-ES"/>
          </a:p>
        </p:txBody>
      </p:sp>
      <p:sp>
        <p:nvSpPr>
          <p:cNvPr id="22" name="21 Marcador de pie de página"/>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s-ES"/>
          </a:p>
        </p:txBody>
      </p:sp>
      <p:sp>
        <p:nvSpPr>
          <p:cNvPr id="18" name="17 Marcador de número de diapositiva"/>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27C7CEF1-11D9-4783-AEA2-CC285BE71C7A}" type="slidenum">
              <a:rPr lang="es-ES" smtClean="0"/>
              <a:pPr/>
              <a:t>‹Nº›</a:t>
            </a:fld>
            <a:endParaRPr lang="es-E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slide" Target="slide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slide" Target="slide2.xml"/><Relationship Id="rId5" Type="http://schemas.openxmlformats.org/officeDocument/2006/relationships/image" Target="../media/image6.gi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image" Target="../media/image6.gi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slide" Target="slide8.xml"/><Relationship Id="rId4" Type="http://schemas.openxmlformats.org/officeDocument/2006/relationships/slide" Target="slide6.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file:///C:\Users\Carlos\Desktop\video.mpg" TargetMode="External"/><Relationship Id="rId5" Type="http://schemas.openxmlformats.org/officeDocument/2006/relationships/slide" Target="slide6.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15.xml"/><Relationship Id="rId3" Type="http://schemas.openxmlformats.org/officeDocument/2006/relationships/slide" Target="slide9.xml"/><Relationship Id="rId7" Type="http://schemas.openxmlformats.org/officeDocument/2006/relationships/slide" Target="slide10.xml"/><Relationship Id="rId12" Type="http://schemas.openxmlformats.org/officeDocument/2006/relationships/slide" Target="slide17.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file:///C:\Users\Federico\Documents\Universidad\2&#186;%20Curso\Organizaci&#243;n%20y%20administraci&#243;n%20de%20empresas\Trabajo\Trabajo%20Cordobautos\Fotos%20mias\logoNew.gif" TargetMode="External"/><Relationship Id="rId11" Type="http://schemas.openxmlformats.org/officeDocument/2006/relationships/slide" Target="slide12.xml"/><Relationship Id="rId5" Type="http://schemas.openxmlformats.org/officeDocument/2006/relationships/image" Target="../media/image6.gif"/><Relationship Id="rId10" Type="http://schemas.openxmlformats.org/officeDocument/2006/relationships/slide" Target="slide11.xml"/><Relationship Id="rId4" Type="http://schemas.openxmlformats.org/officeDocument/2006/relationships/slide" Target="slide2.xml"/><Relationship Id="rId9" Type="http://schemas.openxmlformats.org/officeDocument/2006/relationships/slide" Target="slide13.xml"/><Relationship Id="rId14" Type="http://schemas.openxmlformats.org/officeDocument/2006/relationships/slide" Target="slide16.xml"/></Relationships>
</file>

<file path=ppt/slides/_rels/slide9.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DSC00701.JPG"/>
          <p:cNvPicPr>
            <a:picLocks noChangeAspect="1"/>
          </p:cNvPicPr>
          <p:nvPr/>
        </p:nvPicPr>
        <p:blipFill>
          <a:blip r:embed="rId3" cstate="print"/>
          <a:stretch>
            <a:fillRect/>
          </a:stretch>
        </p:blipFill>
        <p:spPr>
          <a:xfrm>
            <a:off x="0" y="2857496"/>
            <a:ext cx="3643306" cy="4000504"/>
          </a:xfrm>
          <a:prstGeom prst="rect">
            <a:avLst/>
          </a:prstGeom>
        </p:spPr>
      </p:pic>
      <p:pic>
        <p:nvPicPr>
          <p:cNvPr id="5" name="4 Imagen" descr="DSC00700.JPG"/>
          <p:cNvPicPr>
            <a:picLocks noChangeAspect="1"/>
          </p:cNvPicPr>
          <p:nvPr/>
        </p:nvPicPr>
        <p:blipFill>
          <a:blip r:embed="rId4" cstate="print"/>
          <a:stretch>
            <a:fillRect/>
          </a:stretch>
        </p:blipFill>
        <p:spPr>
          <a:xfrm>
            <a:off x="0" y="1"/>
            <a:ext cx="4082139" cy="2857495"/>
          </a:xfrm>
          <a:prstGeom prst="rect">
            <a:avLst/>
          </a:prstGeom>
        </p:spPr>
      </p:pic>
      <p:pic>
        <p:nvPicPr>
          <p:cNvPr id="4" name="3 Imagen" descr="SH100005.JPG"/>
          <p:cNvPicPr>
            <a:picLocks noChangeAspect="1"/>
          </p:cNvPicPr>
          <p:nvPr/>
        </p:nvPicPr>
        <p:blipFill>
          <a:blip r:embed="rId5" cstate="print"/>
          <a:stretch>
            <a:fillRect/>
          </a:stretch>
        </p:blipFill>
        <p:spPr>
          <a:xfrm>
            <a:off x="3555640" y="2827218"/>
            <a:ext cx="5588360" cy="4030782"/>
          </a:xfrm>
          <a:prstGeom prst="rect">
            <a:avLst/>
          </a:prstGeom>
        </p:spPr>
      </p:pic>
      <p:sp>
        <p:nvSpPr>
          <p:cNvPr id="2" name="1 Título"/>
          <p:cNvSpPr>
            <a:spLocks noGrp="1"/>
          </p:cNvSpPr>
          <p:nvPr>
            <p:ph type="ctrTitle"/>
          </p:nvPr>
        </p:nvSpPr>
        <p:spPr/>
        <p:txBody>
          <a:bodyPr/>
          <a:lstStyle/>
          <a:p>
            <a:r>
              <a:rPr lang="es-ES" dirty="0" smtClean="0"/>
              <a:t>organización Y ADMINISTRACIÓN DE EMPRESAS</a:t>
            </a:r>
            <a:endParaRPr lang="es-ES" dirty="0"/>
          </a:p>
        </p:txBody>
      </p:sp>
      <p:sp>
        <p:nvSpPr>
          <p:cNvPr id="3" name="2 Subtítulo"/>
          <p:cNvSpPr>
            <a:spLocks noGrp="1"/>
          </p:cNvSpPr>
          <p:nvPr>
            <p:ph type="subTitle" idx="1"/>
          </p:nvPr>
        </p:nvSpPr>
        <p:spPr/>
        <p:txBody>
          <a:bodyPr/>
          <a:lstStyle/>
          <a:p>
            <a:r>
              <a:rPr lang="es-ES" dirty="0" smtClean="0">
                <a:solidFill>
                  <a:schemeClr val="bg1"/>
                </a:solidFill>
              </a:rPr>
              <a:t>Cordobautos López</a:t>
            </a:r>
            <a:endParaRPr lang="es-ES" dirty="0">
              <a:solidFill>
                <a:schemeClr val="bg1"/>
              </a:solidFill>
            </a:endParaRPr>
          </a:p>
        </p:txBody>
      </p:sp>
      <p:pic>
        <p:nvPicPr>
          <p:cNvPr id="7" name="6 Imagen" descr="DSC00699.JPG"/>
          <p:cNvPicPr>
            <a:picLocks noChangeAspect="1"/>
          </p:cNvPicPr>
          <p:nvPr/>
        </p:nvPicPr>
        <p:blipFill>
          <a:blip r:embed="rId6" cstate="print"/>
          <a:stretch>
            <a:fillRect/>
          </a:stretch>
        </p:blipFill>
        <p:spPr>
          <a:xfrm>
            <a:off x="4029584" y="1"/>
            <a:ext cx="5114415" cy="278605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1930-1939</a:t>
            </a:r>
            <a:endParaRPr lang="es-ES" dirty="0"/>
          </a:p>
        </p:txBody>
      </p:sp>
      <p:sp>
        <p:nvSpPr>
          <p:cNvPr id="3" name="2 Marcador de contenido"/>
          <p:cNvSpPr>
            <a:spLocks noGrp="1"/>
          </p:cNvSpPr>
          <p:nvPr>
            <p:ph idx="1"/>
          </p:nvPr>
        </p:nvSpPr>
        <p:spPr/>
        <p:txBody>
          <a:bodyPr>
            <a:normAutofit fontScale="55000" lnSpcReduction="20000"/>
          </a:bodyPr>
          <a:lstStyle/>
          <a:p>
            <a:pPr algn="just"/>
            <a:r>
              <a:rPr lang="es-ES" sz="2700" b="1" dirty="0" smtClean="0">
                <a:latin typeface="Times New Roman" pitchFamily="18" charset="0"/>
                <a:cs typeface="Times New Roman" pitchFamily="18" charset="0"/>
              </a:rPr>
              <a:t>1.930: </a:t>
            </a:r>
            <a:r>
              <a:rPr lang="es-ES" sz="2700" dirty="0" smtClean="0">
                <a:latin typeface="Times New Roman" pitchFamily="18" charset="0"/>
                <a:cs typeface="Times New Roman" pitchFamily="18" charset="0"/>
              </a:rPr>
              <a:t>Se pone en marcha una de las secciones de fundición en las forjas de </a:t>
            </a:r>
            <a:r>
              <a:rPr lang="es-ES" sz="2700" dirty="0" err="1" smtClean="0">
                <a:latin typeface="Times New Roman" pitchFamily="18" charset="0"/>
                <a:cs typeface="Times New Roman" pitchFamily="18" charset="0"/>
              </a:rPr>
              <a:t>Clichy</a:t>
            </a:r>
            <a:r>
              <a:rPr lang="es-ES" sz="2700" dirty="0" smtClean="0">
                <a:latin typeface="Times New Roman" pitchFamily="18" charset="0"/>
                <a:cs typeface="Times New Roman" pitchFamily="18" charset="0"/>
              </a:rPr>
              <a:t>.</a:t>
            </a:r>
            <a:r>
              <a:rPr lang="es-ES" sz="2700" dirty="0" smtClean="0">
                <a:latin typeface="Times New Roman" pitchFamily="18" charset="0"/>
                <a:cs typeface="Times New Roman" pitchFamily="18" charset="0"/>
              </a:rPr>
              <a:t> </a:t>
            </a:r>
          </a:p>
          <a:p>
            <a:pPr algn="just"/>
            <a:endParaRPr lang="es-ES" sz="2700" dirty="0" smtClean="0">
              <a:latin typeface="Times New Roman" pitchFamily="18" charset="0"/>
              <a:cs typeface="Times New Roman" pitchFamily="18" charset="0"/>
            </a:endParaRPr>
          </a:p>
          <a:p>
            <a:pPr algn="just"/>
            <a:r>
              <a:rPr lang="es-ES" sz="2700" b="1" dirty="0" smtClean="0">
                <a:latin typeface="Times New Roman" pitchFamily="18" charset="0"/>
                <a:cs typeface="Times New Roman" pitchFamily="18" charset="0"/>
              </a:rPr>
              <a:t>1.931: </a:t>
            </a:r>
            <a:r>
              <a:rPr lang="es-ES" sz="2700" dirty="0" smtClean="0">
                <a:latin typeface="Times New Roman" pitchFamily="18" charset="0"/>
                <a:cs typeface="Times New Roman" pitchFamily="18" charset="0"/>
              </a:rPr>
              <a:t>Creación de la Sociedad Anónima de Transportes Citroën. </a:t>
            </a:r>
            <a:endParaRPr lang="es-ES" sz="2700" dirty="0" smtClean="0">
              <a:latin typeface="Times New Roman" pitchFamily="18" charset="0"/>
              <a:cs typeface="Times New Roman" pitchFamily="18" charset="0"/>
            </a:endParaRPr>
          </a:p>
          <a:p>
            <a:pPr algn="just"/>
            <a:endParaRPr lang="es-ES" sz="2700" dirty="0" smtClean="0">
              <a:latin typeface="Times New Roman" pitchFamily="18" charset="0"/>
              <a:cs typeface="Times New Roman" pitchFamily="18" charset="0"/>
            </a:endParaRPr>
          </a:p>
          <a:p>
            <a:pPr algn="just"/>
            <a:r>
              <a:rPr lang="es-ES" sz="2700" b="1" dirty="0" smtClean="0">
                <a:latin typeface="Times New Roman" pitchFamily="18" charset="0"/>
                <a:cs typeface="Times New Roman" pitchFamily="18" charset="0"/>
              </a:rPr>
              <a:t>1.933: </a:t>
            </a:r>
            <a:r>
              <a:rPr lang="es-ES" sz="2700" dirty="0" smtClean="0">
                <a:latin typeface="Times New Roman" pitchFamily="18" charset="0"/>
                <a:cs typeface="Times New Roman" pitchFamily="18" charset="0"/>
              </a:rPr>
              <a:t>La crisis económica mundial afecta gravemente a la industria francesa del automóvil: la producción baja. Pero André Citroën, fiel a sus tesis de </a:t>
            </a:r>
            <a:r>
              <a:rPr lang="es-ES" sz="2700" dirty="0" smtClean="0">
                <a:latin typeface="Times New Roman" pitchFamily="18" charset="0"/>
                <a:cs typeface="Times New Roman" pitchFamily="18" charset="0"/>
              </a:rPr>
              <a:t>siempre (producir </a:t>
            </a:r>
            <a:r>
              <a:rPr lang="es-ES" sz="2700" dirty="0" smtClean="0">
                <a:latin typeface="Times New Roman" pitchFamily="18" charset="0"/>
                <a:cs typeface="Times New Roman" pitchFamily="18" charset="0"/>
              </a:rPr>
              <a:t>más y más </a:t>
            </a:r>
            <a:r>
              <a:rPr lang="es-ES" sz="2700" dirty="0" smtClean="0">
                <a:latin typeface="Times New Roman" pitchFamily="18" charset="0"/>
                <a:cs typeface="Times New Roman" pitchFamily="18" charset="0"/>
              </a:rPr>
              <a:t>barato) </a:t>
            </a:r>
            <a:r>
              <a:rPr lang="es-ES" sz="2700" dirty="0" smtClean="0">
                <a:latin typeface="Times New Roman" pitchFamily="18" charset="0"/>
                <a:cs typeface="Times New Roman" pitchFamily="18" charset="0"/>
              </a:rPr>
              <a:t>se plantea un ritmo de 1000 automóviles diarios. Hace desmantelar la fábrica del </a:t>
            </a:r>
            <a:r>
              <a:rPr lang="es-ES" sz="2700" dirty="0" err="1" smtClean="0">
                <a:latin typeface="Times New Roman" pitchFamily="18" charset="0"/>
                <a:cs typeface="Times New Roman" pitchFamily="18" charset="0"/>
              </a:rPr>
              <a:t>Quai</a:t>
            </a:r>
            <a:r>
              <a:rPr lang="es-ES" sz="2700" dirty="0" smtClean="0">
                <a:latin typeface="Times New Roman" pitchFamily="18" charset="0"/>
                <a:cs typeface="Times New Roman" pitchFamily="18" charset="0"/>
              </a:rPr>
              <a:t> de </a:t>
            </a:r>
            <a:r>
              <a:rPr lang="es-ES" sz="2700" dirty="0" err="1" smtClean="0">
                <a:latin typeface="Times New Roman" pitchFamily="18" charset="0"/>
                <a:cs typeface="Times New Roman" pitchFamily="18" charset="0"/>
              </a:rPr>
              <a:t>Javel</a:t>
            </a:r>
            <a:r>
              <a:rPr lang="es-ES" sz="2700" dirty="0" smtClean="0">
                <a:latin typeface="Times New Roman" pitchFamily="18" charset="0"/>
                <a:cs typeface="Times New Roman" pitchFamily="18" charset="0"/>
              </a:rPr>
              <a:t> para reconstruirla completamente en cinco meses. Durante las obras, la fábrica continúa produciendo regularmente 360 vehículos diarios. </a:t>
            </a:r>
            <a:endParaRPr lang="es-ES" sz="2700" dirty="0" smtClean="0">
              <a:latin typeface="Times New Roman" pitchFamily="18" charset="0"/>
              <a:cs typeface="Times New Roman" pitchFamily="18" charset="0"/>
            </a:endParaRPr>
          </a:p>
          <a:p>
            <a:pPr algn="just"/>
            <a:endParaRPr lang="es-ES" sz="2700" dirty="0" smtClean="0">
              <a:latin typeface="Times New Roman" pitchFamily="18" charset="0"/>
              <a:cs typeface="Times New Roman" pitchFamily="18" charset="0"/>
            </a:endParaRPr>
          </a:p>
          <a:p>
            <a:pPr algn="just"/>
            <a:r>
              <a:rPr lang="es-ES" sz="2700" b="1" dirty="0" smtClean="0">
                <a:latin typeface="Times New Roman" pitchFamily="18" charset="0"/>
                <a:cs typeface="Times New Roman" pitchFamily="18" charset="0"/>
              </a:rPr>
              <a:t>1.934: </a:t>
            </a:r>
            <a:r>
              <a:rPr lang="es-ES" sz="2700" dirty="0" smtClean="0">
                <a:latin typeface="Times New Roman" pitchFamily="18" charset="0"/>
                <a:cs typeface="Times New Roman" pitchFamily="18" charset="0"/>
              </a:rPr>
              <a:t>El lanzamiento de la tracción delantera no impidió que la empresa tuviera que afrontar dificultades financieras graves y no pudiera cumplir sus pagos aplazados. A petición del Gobierno, la empresa Michelin, su principal acreedor, interviene las cuentas y reflota el negocio. Citroën sigue adelante. </a:t>
            </a:r>
            <a:endParaRPr lang="es-ES" sz="2700" dirty="0" smtClean="0">
              <a:latin typeface="Times New Roman" pitchFamily="18" charset="0"/>
              <a:cs typeface="Times New Roman" pitchFamily="18" charset="0"/>
            </a:endParaRPr>
          </a:p>
          <a:p>
            <a:pPr algn="just"/>
            <a:endParaRPr lang="es-ES" sz="2700" dirty="0" smtClean="0">
              <a:latin typeface="Times New Roman" pitchFamily="18" charset="0"/>
              <a:cs typeface="Times New Roman" pitchFamily="18" charset="0"/>
            </a:endParaRPr>
          </a:p>
          <a:p>
            <a:pPr algn="just"/>
            <a:r>
              <a:rPr lang="es-ES" sz="2700" b="1" dirty="0" smtClean="0">
                <a:latin typeface="Times New Roman" pitchFamily="18" charset="0"/>
                <a:cs typeface="Times New Roman" pitchFamily="18" charset="0"/>
              </a:rPr>
              <a:t>1.935: </a:t>
            </a:r>
            <a:r>
              <a:rPr lang="es-ES" sz="2700" dirty="0" smtClean="0">
                <a:latin typeface="Times New Roman" pitchFamily="18" charset="0"/>
                <a:cs typeface="Times New Roman" pitchFamily="18" charset="0"/>
              </a:rPr>
              <a:t>André Citroën, gravemente enfermo, muere el 3 de julio. </a:t>
            </a:r>
            <a:endParaRPr lang="es-ES" sz="2700" dirty="0" smtClean="0">
              <a:latin typeface="Times New Roman" pitchFamily="18" charset="0"/>
              <a:cs typeface="Times New Roman" pitchFamily="18" charset="0"/>
            </a:endParaRPr>
          </a:p>
          <a:p>
            <a:pPr algn="just"/>
            <a:endParaRPr lang="es-ES" sz="2700" dirty="0" smtClean="0">
              <a:latin typeface="Times New Roman" pitchFamily="18" charset="0"/>
              <a:cs typeface="Times New Roman" pitchFamily="18" charset="0"/>
            </a:endParaRPr>
          </a:p>
          <a:p>
            <a:r>
              <a:rPr lang="es-ES" sz="2700" b="1" dirty="0" smtClean="0">
                <a:latin typeface="Times New Roman" pitchFamily="18" charset="0"/>
                <a:cs typeface="Times New Roman" pitchFamily="18" charset="0"/>
              </a:rPr>
              <a:t>1.936: </a:t>
            </a:r>
            <a:r>
              <a:rPr lang="es-ES" sz="2700" dirty="0" smtClean="0">
                <a:latin typeface="Times New Roman" pitchFamily="18" charset="0"/>
                <a:cs typeface="Times New Roman" pitchFamily="18" charset="0"/>
              </a:rPr>
              <a:t>El éxito de la tracción delantera permite la </a:t>
            </a:r>
            <a:r>
              <a:rPr lang="es-ES" sz="2700" dirty="0" err="1" smtClean="0">
                <a:latin typeface="Times New Roman" pitchFamily="18" charset="0"/>
                <a:cs typeface="Times New Roman" pitchFamily="18" charset="0"/>
              </a:rPr>
              <a:t>reestabilización</a:t>
            </a:r>
            <a:r>
              <a:rPr lang="es-ES" sz="2700" dirty="0" smtClean="0">
                <a:latin typeface="Times New Roman" pitchFamily="18" charset="0"/>
                <a:cs typeface="Times New Roman" pitchFamily="18" charset="0"/>
              </a:rPr>
              <a:t> financiera de las </a:t>
            </a:r>
            <a:r>
              <a:rPr lang="es-ES" sz="2700" dirty="0" smtClean="0">
                <a:latin typeface="Times New Roman" pitchFamily="18" charset="0"/>
                <a:cs typeface="Times New Roman" pitchFamily="18" charset="0"/>
              </a:rPr>
              <a:t>fábricas.</a:t>
            </a:r>
            <a:r>
              <a:rPr lang="es-ES" sz="2700" dirty="0" smtClean="0">
                <a:latin typeface="Times New Roman" pitchFamily="18" charset="0"/>
                <a:cs typeface="Times New Roman" pitchFamily="18" charset="0"/>
              </a:rPr>
              <a:t/>
            </a:r>
            <a:br>
              <a:rPr lang="es-ES" sz="2700" dirty="0" smtClean="0">
                <a:latin typeface="Times New Roman" pitchFamily="18" charset="0"/>
                <a:cs typeface="Times New Roman" pitchFamily="18" charset="0"/>
              </a:rPr>
            </a:br>
            <a:endParaRPr lang="es-ES" sz="2700" dirty="0" smtClean="0">
              <a:latin typeface="Times New Roman" pitchFamily="18" charset="0"/>
              <a:cs typeface="Times New Roman" pitchFamily="18" charset="0"/>
            </a:endParaRPr>
          </a:p>
          <a:p>
            <a:endParaRPr lang="es-ES" sz="1600" dirty="0"/>
          </a:p>
        </p:txBody>
      </p:sp>
      <p:sp>
        <p:nvSpPr>
          <p:cNvPr id="4" name="3 Flecha izquierda">
            <a:hlinkClick r:id="rId3" action="ppaction://hlinksldjump"/>
          </p:cNvPr>
          <p:cNvSpPr/>
          <p:nvPr/>
        </p:nvSpPr>
        <p:spPr>
          <a:xfrm>
            <a:off x="714348" y="6215082"/>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1940-1949</a:t>
            </a:r>
            <a:endParaRPr lang="es-ES" dirty="0"/>
          </a:p>
        </p:txBody>
      </p:sp>
      <p:sp>
        <p:nvSpPr>
          <p:cNvPr id="3" name="2 Marcador de contenido"/>
          <p:cNvSpPr>
            <a:spLocks noGrp="1"/>
          </p:cNvSpPr>
          <p:nvPr>
            <p:ph idx="1"/>
          </p:nvPr>
        </p:nvSpPr>
        <p:spPr/>
        <p:txBody>
          <a:bodyPr>
            <a:normAutofit fontScale="92500" lnSpcReduction="20000"/>
          </a:bodyPr>
          <a:lstStyle/>
          <a:p>
            <a:pPr algn="just"/>
            <a:r>
              <a:rPr lang="es-ES" sz="1800" b="1" dirty="0" smtClean="0">
                <a:latin typeface="Times New Roman" pitchFamily="18" charset="0"/>
                <a:cs typeface="Times New Roman" pitchFamily="18" charset="0"/>
              </a:rPr>
              <a:t>1.940:</a:t>
            </a:r>
            <a:r>
              <a:rPr lang="es-ES" sz="1800" dirty="0" smtClean="0">
                <a:latin typeface="Times New Roman" pitchFamily="18" charset="0"/>
                <a:cs typeface="Times New Roman" pitchFamily="18" charset="0"/>
              </a:rPr>
              <a:t> </a:t>
            </a:r>
            <a:r>
              <a:rPr lang="es-ES" sz="1800" dirty="0" smtClean="0">
                <a:latin typeface="Times New Roman" pitchFamily="18" charset="0"/>
                <a:cs typeface="Times New Roman" pitchFamily="18" charset="0"/>
              </a:rPr>
              <a:t>Bombardeo de la fábrica del </a:t>
            </a:r>
            <a:r>
              <a:rPr lang="es-ES" sz="1800" dirty="0" err="1" smtClean="0">
                <a:latin typeface="Times New Roman" pitchFamily="18" charset="0"/>
                <a:cs typeface="Times New Roman" pitchFamily="18" charset="0"/>
              </a:rPr>
              <a:t>Quai</a:t>
            </a:r>
            <a:r>
              <a:rPr lang="es-ES" sz="1800" dirty="0" smtClean="0">
                <a:latin typeface="Times New Roman" pitchFamily="18" charset="0"/>
                <a:cs typeface="Times New Roman" pitchFamily="18" charset="0"/>
              </a:rPr>
              <a:t> de </a:t>
            </a:r>
            <a:r>
              <a:rPr lang="es-ES" sz="1800" dirty="0" err="1" smtClean="0">
                <a:latin typeface="Times New Roman" pitchFamily="18" charset="0"/>
                <a:cs typeface="Times New Roman" pitchFamily="18" charset="0"/>
              </a:rPr>
              <a:t>Javel</a:t>
            </a:r>
            <a:r>
              <a:rPr lang="es-ES" sz="1800" dirty="0" smtClean="0">
                <a:latin typeface="Times New Roman" pitchFamily="18" charset="0"/>
                <a:cs typeface="Times New Roman" pitchFamily="18" charset="0"/>
              </a:rPr>
              <a:t>. Destrucción parcial de los locales de Citroën en Bélgica.</a:t>
            </a:r>
            <a:br>
              <a:rPr lang="es-ES" sz="1800" dirty="0" smtClean="0">
                <a:latin typeface="Times New Roman" pitchFamily="18" charset="0"/>
                <a:cs typeface="Times New Roman" pitchFamily="18" charset="0"/>
              </a:rPr>
            </a:br>
            <a:r>
              <a:rPr lang="es-ES" sz="1800" dirty="0" smtClean="0">
                <a:latin typeface="Times New Roman" pitchFamily="18" charset="0"/>
                <a:cs typeface="Times New Roman" pitchFamily="18" charset="0"/>
              </a:rPr>
              <a:t>La producción tiende poco a poco a cero como consecuencia de las circunstancias y de la resistencia obstinada de la Dirección a las exigencias de los alemanes. </a:t>
            </a:r>
            <a:endParaRPr lang="es-ES" sz="1800" dirty="0" smtClean="0">
              <a:latin typeface="Times New Roman" pitchFamily="18" charset="0"/>
              <a:cs typeface="Times New Roman" pitchFamily="18" charset="0"/>
            </a:endParaRPr>
          </a:p>
          <a:p>
            <a:pPr algn="just"/>
            <a:endParaRPr lang="es-ES" sz="1800" dirty="0" smtClean="0">
              <a:latin typeface="Times New Roman" pitchFamily="18" charset="0"/>
              <a:cs typeface="Times New Roman" pitchFamily="18" charset="0"/>
            </a:endParaRPr>
          </a:p>
          <a:p>
            <a:pPr algn="just"/>
            <a:r>
              <a:rPr lang="es-ES" sz="1800" b="1" dirty="0" smtClean="0">
                <a:latin typeface="Times New Roman" pitchFamily="18" charset="0"/>
                <a:cs typeface="Times New Roman" pitchFamily="18" charset="0"/>
              </a:rPr>
              <a:t>1.946:</a:t>
            </a:r>
            <a:r>
              <a:rPr lang="es-ES" sz="1800" dirty="0" smtClean="0">
                <a:latin typeface="Times New Roman" pitchFamily="18" charset="0"/>
                <a:cs typeface="Times New Roman" pitchFamily="18" charset="0"/>
              </a:rPr>
              <a:t> </a:t>
            </a:r>
            <a:r>
              <a:rPr lang="es-ES" sz="1800" dirty="0" smtClean="0">
                <a:latin typeface="Times New Roman" pitchFamily="18" charset="0"/>
                <a:cs typeface="Times New Roman" pitchFamily="18" charset="0"/>
              </a:rPr>
              <a:t>Terminada la guerra, la producción se recupera lentamente y pasa de 1.600 vehículos en 1945 a 12.600 unidades un año después. </a:t>
            </a:r>
            <a:endParaRPr lang="es-ES" sz="1800" dirty="0" smtClean="0">
              <a:latin typeface="Times New Roman" pitchFamily="18" charset="0"/>
              <a:cs typeface="Times New Roman" pitchFamily="18" charset="0"/>
            </a:endParaRPr>
          </a:p>
          <a:p>
            <a:pPr algn="just"/>
            <a:endParaRPr lang="es-ES" sz="1800" dirty="0" smtClean="0">
              <a:latin typeface="Times New Roman" pitchFamily="18" charset="0"/>
              <a:cs typeface="Times New Roman" pitchFamily="18" charset="0"/>
            </a:endParaRPr>
          </a:p>
          <a:p>
            <a:pPr algn="just"/>
            <a:r>
              <a:rPr lang="es-ES" sz="1800" b="1" dirty="0" smtClean="0">
                <a:latin typeface="Times New Roman" pitchFamily="18" charset="0"/>
                <a:cs typeface="Times New Roman" pitchFamily="18" charset="0"/>
              </a:rPr>
              <a:t>1.947:</a:t>
            </a:r>
            <a:r>
              <a:rPr lang="es-ES" sz="1800" dirty="0" smtClean="0">
                <a:latin typeface="Times New Roman" pitchFamily="18" charset="0"/>
                <a:cs typeface="Times New Roman" pitchFamily="18" charset="0"/>
              </a:rPr>
              <a:t> </a:t>
            </a:r>
            <a:r>
              <a:rPr lang="es-ES" sz="1800" dirty="0" smtClean="0">
                <a:latin typeface="Times New Roman" pitchFamily="18" charset="0"/>
                <a:cs typeface="Times New Roman" pitchFamily="18" charset="0"/>
              </a:rPr>
              <a:t>Creación de filiales comerciales en Estocolmo y Buenos Aires (ésta, como tal, lo será a partir de 1951)</a:t>
            </a:r>
            <a:br>
              <a:rPr lang="es-ES" sz="1800" dirty="0" smtClean="0">
                <a:latin typeface="Times New Roman" pitchFamily="18" charset="0"/>
                <a:cs typeface="Times New Roman" pitchFamily="18" charset="0"/>
              </a:rPr>
            </a:br>
            <a:r>
              <a:rPr lang="es-ES" sz="1800" dirty="0" smtClean="0">
                <a:latin typeface="Times New Roman" pitchFamily="18" charset="0"/>
                <a:cs typeface="Times New Roman" pitchFamily="18" charset="0"/>
              </a:rPr>
              <a:t>Se llevan a cabo las primeras experiencias de enriquecimiento del trabajo en la fábrica de </a:t>
            </a:r>
            <a:r>
              <a:rPr lang="es-ES" sz="1800" dirty="0" err="1" smtClean="0">
                <a:latin typeface="Times New Roman" pitchFamily="18" charset="0"/>
                <a:cs typeface="Times New Roman" pitchFamily="18" charset="0"/>
              </a:rPr>
              <a:t>Levallois</a:t>
            </a:r>
            <a:r>
              <a:rPr lang="es-ES" sz="1800" dirty="0" smtClean="0">
                <a:latin typeface="Times New Roman" pitchFamily="18" charset="0"/>
                <a:cs typeface="Times New Roman" pitchFamily="18" charset="0"/>
              </a:rPr>
              <a:t>, con la colocación de puestos de trabajo individuales para el montaje de los motores. </a:t>
            </a:r>
            <a:endParaRPr lang="es-ES" sz="1800" dirty="0" smtClean="0">
              <a:latin typeface="Times New Roman" pitchFamily="18" charset="0"/>
              <a:cs typeface="Times New Roman" pitchFamily="18" charset="0"/>
            </a:endParaRPr>
          </a:p>
          <a:p>
            <a:pPr algn="just"/>
            <a:endParaRPr lang="es-ES" sz="1800" dirty="0" smtClean="0">
              <a:latin typeface="Times New Roman" pitchFamily="18" charset="0"/>
              <a:cs typeface="Times New Roman" pitchFamily="18" charset="0"/>
            </a:endParaRPr>
          </a:p>
          <a:p>
            <a:pPr algn="just"/>
            <a:r>
              <a:rPr lang="es-ES" sz="1800" b="1" dirty="0" smtClean="0">
                <a:latin typeface="Times New Roman" pitchFamily="18" charset="0"/>
                <a:cs typeface="Times New Roman" pitchFamily="18" charset="0"/>
              </a:rPr>
              <a:t>1.948:</a:t>
            </a:r>
            <a:r>
              <a:rPr lang="es-ES" sz="1800" dirty="0" smtClean="0">
                <a:latin typeface="Times New Roman" pitchFamily="18" charset="0"/>
                <a:cs typeface="Times New Roman" pitchFamily="18" charset="0"/>
              </a:rPr>
              <a:t> </a:t>
            </a:r>
            <a:r>
              <a:rPr lang="es-ES" sz="1800" dirty="0" smtClean="0">
                <a:latin typeface="Times New Roman" pitchFamily="18" charset="0"/>
                <a:cs typeface="Times New Roman" pitchFamily="18" charset="0"/>
              </a:rPr>
              <a:t>La fábrica de </a:t>
            </a:r>
            <a:r>
              <a:rPr lang="es-ES" sz="1800" dirty="0" err="1" smtClean="0">
                <a:latin typeface="Times New Roman" pitchFamily="18" charset="0"/>
                <a:cs typeface="Times New Roman" pitchFamily="18" charset="0"/>
              </a:rPr>
              <a:t>Levallois</a:t>
            </a:r>
            <a:r>
              <a:rPr lang="es-ES" sz="1800" dirty="0" smtClean="0">
                <a:latin typeface="Times New Roman" pitchFamily="18" charset="0"/>
                <a:cs typeface="Times New Roman" pitchFamily="18" charset="0"/>
              </a:rPr>
              <a:t>, operativa desde 1929, se convierte en el reino del 2CV: es la única fábrica de Citroën donde existen, a la vez, un sector de carrocería y un sector de mecánica importantes.</a:t>
            </a:r>
            <a:br>
              <a:rPr lang="es-ES" sz="1800" dirty="0" smtClean="0">
                <a:latin typeface="Times New Roman" pitchFamily="18" charset="0"/>
                <a:cs typeface="Times New Roman" pitchFamily="18" charset="0"/>
              </a:rPr>
            </a:br>
            <a:endParaRPr lang="es-ES" sz="1800" dirty="0" smtClean="0">
              <a:latin typeface="Times New Roman" pitchFamily="18" charset="0"/>
              <a:cs typeface="Times New Roman" pitchFamily="18" charset="0"/>
            </a:endParaRPr>
          </a:p>
          <a:p>
            <a:pPr>
              <a:buNone/>
            </a:pPr>
            <a:endParaRPr lang="es-ES" sz="1600" dirty="0"/>
          </a:p>
        </p:txBody>
      </p:sp>
      <p:sp>
        <p:nvSpPr>
          <p:cNvPr id="4" name="3 Flecha izquierda">
            <a:hlinkClick r:id="rId3" action="ppaction://hlinksldjump"/>
          </p:cNvPr>
          <p:cNvSpPr/>
          <p:nvPr/>
        </p:nvSpPr>
        <p:spPr>
          <a:xfrm>
            <a:off x="714348" y="6215082"/>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1950-1959</a:t>
            </a:r>
            <a:endParaRPr lang="es-ES" dirty="0"/>
          </a:p>
        </p:txBody>
      </p:sp>
      <p:sp>
        <p:nvSpPr>
          <p:cNvPr id="3" name="2 Marcador de contenido"/>
          <p:cNvSpPr>
            <a:spLocks noGrp="1"/>
          </p:cNvSpPr>
          <p:nvPr>
            <p:ph idx="1"/>
          </p:nvPr>
        </p:nvSpPr>
        <p:spPr>
          <a:xfrm>
            <a:off x="142844" y="1214422"/>
            <a:ext cx="8429684" cy="4686320"/>
          </a:xfrm>
        </p:spPr>
        <p:txBody>
          <a:bodyPr>
            <a:normAutofit fontScale="25000" lnSpcReduction="20000"/>
          </a:bodyPr>
          <a:lstStyle/>
          <a:p>
            <a:pPr algn="just"/>
            <a:r>
              <a:rPr lang="es-ES" sz="6400" b="1" dirty="0" smtClean="0">
                <a:latin typeface="Times New Roman" pitchFamily="18" charset="0"/>
                <a:cs typeface="Times New Roman" pitchFamily="18" charset="0"/>
              </a:rPr>
              <a:t>1.950:</a:t>
            </a:r>
            <a:r>
              <a:rPr lang="es-ES" sz="6400" dirty="0" smtClean="0">
                <a:latin typeface="Times New Roman" pitchFamily="18" charset="0"/>
                <a:cs typeface="Times New Roman" pitchFamily="18" charset="0"/>
              </a:rPr>
              <a:t> entrada en funcionamiento de la SCEMM (</a:t>
            </a:r>
            <a:r>
              <a:rPr lang="es-ES" sz="6400" dirty="0" err="1" smtClean="0">
                <a:latin typeface="Times New Roman" pitchFamily="18" charset="0"/>
                <a:cs typeface="Times New Roman" pitchFamily="18" charset="0"/>
              </a:rPr>
              <a:t>Societé</a:t>
            </a:r>
            <a:r>
              <a:rPr lang="es-ES" sz="6400" dirty="0" smtClean="0">
                <a:latin typeface="Times New Roman" pitchFamily="18" charset="0"/>
                <a:cs typeface="Times New Roman" pitchFamily="18" charset="0"/>
              </a:rPr>
              <a:t> de </a:t>
            </a:r>
            <a:r>
              <a:rPr lang="es-ES" sz="6400" dirty="0" err="1" smtClean="0">
                <a:latin typeface="Times New Roman" pitchFamily="18" charset="0"/>
                <a:cs typeface="Times New Roman" pitchFamily="18" charset="0"/>
              </a:rPr>
              <a:t>Construction</a:t>
            </a:r>
            <a:r>
              <a:rPr lang="es-ES" sz="6400" dirty="0" smtClean="0">
                <a:latin typeface="Times New Roman" pitchFamily="18" charset="0"/>
                <a:cs typeface="Times New Roman" pitchFamily="18" charset="0"/>
              </a:rPr>
              <a:t> </a:t>
            </a:r>
            <a:r>
              <a:rPr lang="es-ES" sz="6400" dirty="0" err="1" smtClean="0">
                <a:latin typeface="Times New Roman" pitchFamily="18" charset="0"/>
                <a:cs typeface="Times New Roman" pitchFamily="18" charset="0"/>
              </a:rPr>
              <a:t>d’Equipements</a:t>
            </a:r>
            <a:r>
              <a:rPr lang="es-ES" sz="6400" dirty="0" smtClean="0">
                <a:latin typeface="Times New Roman" pitchFamily="18" charset="0"/>
                <a:cs typeface="Times New Roman" pitchFamily="18" charset="0"/>
              </a:rPr>
              <a:t>, de </a:t>
            </a:r>
            <a:r>
              <a:rPr lang="es-ES" sz="6400" dirty="0" err="1" smtClean="0">
                <a:latin typeface="Times New Roman" pitchFamily="18" charset="0"/>
                <a:cs typeface="Times New Roman" pitchFamily="18" charset="0"/>
              </a:rPr>
              <a:t>Mécanisations</a:t>
            </a:r>
            <a:r>
              <a:rPr lang="es-ES" sz="6400" dirty="0" smtClean="0">
                <a:latin typeface="Times New Roman" pitchFamily="18" charset="0"/>
                <a:cs typeface="Times New Roman" pitchFamily="18" charset="0"/>
              </a:rPr>
              <a:t>, et de Machines) en Saint-</a:t>
            </a:r>
            <a:r>
              <a:rPr lang="es-ES" sz="6400" dirty="0" err="1" smtClean="0">
                <a:latin typeface="Times New Roman" pitchFamily="18" charset="0"/>
                <a:cs typeface="Times New Roman" pitchFamily="18" charset="0"/>
              </a:rPr>
              <a:t>Etienne</a:t>
            </a:r>
            <a:r>
              <a:rPr lang="es-ES" sz="6400" dirty="0" smtClean="0">
                <a:latin typeface="Times New Roman" pitchFamily="18" charset="0"/>
                <a:cs typeface="Times New Roman" pitchFamily="18" charset="0"/>
              </a:rPr>
              <a:t>. Esta asegura la fabricación de bienes de equipo y de máquinas especiales</a:t>
            </a:r>
            <a:r>
              <a:rPr lang="es-ES" sz="6400" dirty="0" smtClean="0">
                <a:latin typeface="Times New Roman" pitchFamily="18" charset="0"/>
                <a:cs typeface="Times New Roman" pitchFamily="18" charset="0"/>
              </a:rPr>
              <a:t>.</a:t>
            </a:r>
          </a:p>
          <a:p>
            <a:pPr algn="just"/>
            <a:endParaRPr lang="es-ES" sz="6400" dirty="0" smtClean="0">
              <a:latin typeface="Times New Roman" pitchFamily="18" charset="0"/>
              <a:cs typeface="Times New Roman" pitchFamily="18" charset="0"/>
            </a:endParaRPr>
          </a:p>
          <a:p>
            <a:pPr algn="just"/>
            <a:r>
              <a:rPr lang="es-ES" sz="6400" dirty="0" smtClean="0">
                <a:latin typeface="Times New Roman" pitchFamily="18" charset="0"/>
                <a:cs typeface="Times New Roman" pitchFamily="18" charset="0"/>
              </a:rPr>
              <a:t>La filial de Alemania, con sede en Colonia, cuyas actividades habían sido interrumpidas a causa de la guerra, reanuda su actividad. </a:t>
            </a:r>
          </a:p>
          <a:p>
            <a:pPr algn="just"/>
            <a:endParaRPr lang="es-ES" sz="6400" dirty="0" smtClean="0">
              <a:latin typeface="Times New Roman" pitchFamily="18" charset="0"/>
              <a:cs typeface="Times New Roman" pitchFamily="18" charset="0"/>
            </a:endParaRPr>
          </a:p>
          <a:p>
            <a:pPr algn="just"/>
            <a:r>
              <a:rPr lang="es-ES" sz="6400" b="1" dirty="0" smtClean="0">
                <a:latin typeface="Times New Roman" pitchFamily="18" charset="0"/>
                <a:cs typeface="Times New Roman" pitchFamily="18" charset="0"/>
              </a:rPr>
              <a:t>1.952:</a:t>
            </a:r>
            <a:r>
              <a:rPr lang="es-ES" sz="6400" dirty="0" smtClean="0">
                <a:latin typeface="Times New Roman" pitchFamily="18" charset="0"/>
                <a:cs typeface="Times New Roman" pitchFamily="18" charset="0"/>
              </a:rPr>
              <a:t> Comienza el montaje de los 2CV en Bélgica.</a:t>
            </a:r>
          </a:p>
          <a:p>
            <a:pPr algn="just"/>
            <a:endParaRPr lang="es-ES" sz="6400" dirty="0" smtClean="0">
              <a:latin typeface="Times New Roman" pitchFamily="18" charset="0"/>
              <a:cs typeface="Times New Roman" pitchFamily="18" charset="0"/>
            </a:endParaRPr>
          </a:p>
          <a:p>
            <a:pPr algn="just"/>
            <a:r>
              <a:rPr lang="es-ES" sz="6400" b="1" dirty="0" smtClean="0">
                <a:latin typeface="Times New Roman" pitchFamily="18" charset="0"/>
                <a:cs typeface="Times New Roman" pitchFamily="18" charset="0"/>
              </a:rPr>
              <a:t>1.953:</a:t>
            </a:r>
            <a:r>
              <a:rPr lang="es-ES" sz="6400" dirty="0" smtClean="0">
                <a:latin typeface="Times New Roman" pitchFamily="18" charset="0"/>
                <a:cs typeface="Times New Roman" pitchFamily="18" charset="0"/>
              </a:rPr>
              <a:t> Se pone en marcha la fábrica de Rennes-la Barre Thomas (Bretaña). Citroën empieza a descentralizar sus unidades de producción, históricamente desarrolladas en la </a:t>
            </a:r>
            <a:r>
              <a:rPr lang="es-ES" sz="6400" dirty="0" err="1" smtClean="0">
                <a:latin typeface="Times New Roman" pitchFamily="18" charset="0"/>
                <a:cs typeface="Times New Roman" pitchFamily="18" charset="0"/>
              </a:rPr>
              <a:t>region</a:t>
            </a:r>
            <a:r>
              <a:rPr lang="es-ES" sz="6400" dirty="0" smtClean="0">
                <a:latin typeface="Times New Roman" pitchFamily="18" charset="0"/>
                <a:cs typeface="Times New Roman" pitchFamily="18" charset="0"/>
              </a:rPr>
              <a:t> parisina, alrededor del </a:t>
            </a:r>
            <a:r>
              <a:rPr lang="es-ES" sz="6400" dirty="0" err="1" smtClean="0">
                <a:latin typeface="Times New Roman" pitchFamily="18" charset="0"/>
                <a:cs typeface="Times New Roman" pitchFamily="18" charset="0"/>
              </a:rPr>
              <a:t>Quai</a:t>
            </a:r>
            <a:r>
              <a:rPr lang="es-ES" sz="6400" dirty="0" smtClean="0">
                <a:latin typeface="Times New Roman" pitchFamily="18" charset="0"/>
                <a:cs typeface="Times New Roman" pitchFamily="18" charset="0"/>
              </a:rPr>
              <a:t> de </a:t>
            </a:r>
            <a:r>
              <a:rPr lang="es-ES" sz="6400" dirty="0" err="1" smtClean="0">
                <a:latin typeface="Times New Roman" pitchFamily="18" charset="0"/>
                <a:cs typeface="Times New Roman" pitchFamily="18" charset="0"/>
              </a:rPr>
              <a:t>Javel</a:t>
            </a:r>
            <a:r>
              <a:rPr lang="es-ES" sz="6400" dirty="0" smtClean="0">
                <a:latin typeface="Times New Roman" pitchFamily="18" charset="0"/>
                <a:cs typeface="Times New Roman" pitchFamily="18" charset="0"/>
              </a:rPr>
              <a:t>. La nueva fábrica está especializada en la producción de cojinetes de bolas y piezas elastómeras termoplásticas (goma y plástico). </a:t>
            </a:r>
          </a:p>
          <a:p>
            <a:pPr algn="just"/>
            <a:endParaRPr lang="es-ES" sz="6400" dirty="0" smtClean="0">
              <a:latin typeface="Times New Roman" pitchFamily="18" charset="0"/>
              <a:cs typeface="Times New Roman" pitchFamily="18" charset="0"/>
            </a:endParaRPr>
          </a:p>
          <a:p>
            <a:pPr algn="just"/>
            <a:r>
              <a:rPr lang="es-ES" sz="6400" b="1" dirty="0" smtClean="0">
                <a:latin typeface="Times New Roman" pitchFamily="18" charset="0"/>
                <a:cs typeface="Times New Roman" pitchFamily="18" charset="0"/>
              </a:rPr>
              <a:t>1.954</a:t>
            </a:r>
            <a:r>
              <a:rPr lang="es-ES" sz="6400" b="1" dirty="0" smtClean="0">
                <a:latin typeface="Times New Roman" pitchFamily="18" charset="0"/>
                <a:cs typeface="Times New Roman" pitchFamily="18" charset="0"/>
              </a:rPr>
              <a:t>:</a:t>
            </a:r>
            <a:r>
              <a:rPr lang="es-ES" sz="6400" dirty="0" smtClean="0">
                <a:latin typeface="Times New Roman" pitchFamily="18" charset="0"/>
                <a:cs typeface="Times New Roman" pitchFamily="18" charset="0"/>
              </a:rPr>
              <a:t> En la fábrica de </a:t>
            </a:r>
            <a:r>
              <a:rPr lang="es-ES" sz="6400" dirty="0" err="1" smtClean="0">
                <a:latin typeface="Times New Roman" pitchFamily="18" charset="0"/>
                <a:cs typeface="Times New Roman" pitchFamily="18" charset="0"/>
              </a:rPr>
              <a:t>Asnières</a:t>
            </a:r>
            <a:r>
              <a:rPr lang="es-ES" sz="6400" dirty="0" smtClean="0">
                <a:latin typeface="Times New Roman" pitchFamily="18" charset="0"/>
                <a:cs typeface="Times New Roman" pitchFamily="18" charset="0"/>
              </a:rPr>
              <a:t> se ponen en marcha los talleres de hidráulica construidos para la fabricación en serie del DS. A partir de ese momento, el sector "hidráulico" de </a:t>
            </a:r>
            <a:r>
              <a:rPr lang="es-ES" sz="6400" dirty="0" err="1" smtClean="0">
                <a:latin typeface="Times New Roman" pitchFamily="18" charset="0"/>
                <a:cs typeface="Times New Roman" pitchFamily="18" charset="0"/>
              </a:rPr>
              <a:t>Asnières</a:t>
            </a:r>
            <a:r>
              <a:rPr lang="es-ES" sz="6400" dirty="0" smtClean="0">
                <a:latin typeface="Times New Roman" pitchFamily="18" charset="0"/>
                <a:cs typeface="Times New Roman" pitchFamily="18" charset="0"/>
              </a:rPr>
              <a:t> garantiza la fabricación de la totalidad de los elementos hidráulicos de todos los vehículos de la Marca. </a:t>
            </a:r>
          </a:p>
          <a:p>
            <a:pPr algn="just"/>
            <a:endParaRPr lang="es-ES" sz="6400" dirty="0" smtClean="0">
              <a:latin typeface="Times New Roman" pitchFamily="18" charset="0"/>
              <a:cs typeface="Times New Roman" pitchFamily="18" charset="0"/>
            </a:endParaRPr>
          </a:p>
          <a:p>
            <a:pPr algn="just"/>
            <a:r>
              <a:rPr lang="es-ES" sz="6400" b="1" dirty="0" smtClean="0">
                <a:latin typeface="Times New Roman" pitchFamily="18" charset="0"/>
                <a:cs typeface="Times New Roman" pitchFamily="18" charset="0"/>
              </a:rPr>
              <a:t>1.956:</a:t>
            </a:r>
            <a:r>
              <a:rPr lang="es-ES" sz="6400" dirty="0" smtClean="0">
                <a:latin typeface="Times New Roman" pitchFamily="18" charset="0"/>
                <a:cs typeface="Times New Roman" pitchFamily="18" charset="0"/>
              </a:rPr>
              <a:t> El DS empieza a montarse en Bélgica.</a:t>
            </a:r>
          </a:p>
          <a:p>
            <a:pPr algn="just"/>
            <a:endParaRPr lang="es-ES" sz="6400" dirty="0" smtClean="0">
              <a:latin typeface="Times New Roman" pitchFamily="18" charset="0"/>
              <a:cs typeface="Times New Roman" pitchFamily="18" charset="0"/>
            </a:endParaRPr>
          </a:p>
          <a:p>
            <a:pPr algn="just"/>
            <a:r>
              <a:rPr lang="es-ES" sz="6400" b="1" dirty="0" smtClean="0">
                <a:latin typeface="Times New Roman" pitchFamily="18" charset="0"/>
                <a:cs typeface="Times New Roman" pitchFamily="18" charset="0"/>
              </a:rPr>
              <a:t>1.958:</a:t>
            </a:r>
            <a:r>
              <a:rPr lang="es-ES" sz="6400" dirty="0" smtClean="0">
                <a:latin typeface="Times New Roman" pitchFamily="18" charset="0"/>
                <a:cs typeface="Times New Roman" pitchFamily="18" charset="0"/>
              </a:rPr>
              <a:t> Puesta en marcha de la fábrica de Citroën Hispania, en Vigo, para la fabricación de furgonetas 2CV destinadas al mercado español y para la exportación.</a:t>
            </a:r>
            <a:r>
              <a:rPr lang="es-ES" sz="6400" dirty="0" smtClean="0">
                <a:latin typeface="Times New Roman" pitchFamily="18" charset="0"/>
                <a:cs typeface="Times New Roman" pitchFamily="18" charset="0"/>
              </a:rPr>
              <a:t/>
            </a:r>
            <a:br>
              <a:rPr lang="es-ES" sz="6400" dirty="0" smtClean="0">
                <a:latin typeface="Times New Roman" pitchFamily="18" charset="0"/>
                <a:cs typeface="Times New Roman" pitchFamily="18" charset="0"/>
              </a:rPr>
            </a:br>
            <a:endParaRPr lang="es-ES" sz="6400" dirty="0" smtClean="0">
              <a:latin typeface="Times New Roman" pitchFamily="18" charset="0"/>
              <a:cs typeface="Times New Roman" pitchFamily="18" charset="0"/>
            </a:endParaRPr>
          </a:p>
          <a:p>
            <a:pPr>
              <a:buNone/>
            </a:pPr>
            <a:endParaRPr lang="es-ES" sz="1600" dirty="0"/>
          </a:p>
        </p:txBody>
      </p:sp>
      <p:sp>
        <p:nvSpPr>
          <p:cNvPr id="4" name="3 Flecha izquierda">
            <a:hlinkClick r:id="rId3" action="ppaction://hlinksldjump"/>
          </p:cNvPr>
          <p:cNvSpPr/>
          <p:nvPr/>
        </p:nvSpPr>
        <p:spPr>
          <a:xfrm>
            <a:off x="357158" y="6500810"/>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1960-1969</a:t>
            </a:r>
            <a:endParaRPr lang="es-ES" dirty="0"/>
          </a:p>
        </p:txBody>
      </p:sp>
      <p:sp>
        <p:nvSpPr>
          <p:cNvPr id="3" name="2 Marcador de contenido"/>
          <p:cNvSpPr>
            <a:spLocks noGrp="1"/>
          </p:cNvSpPr>
          <p:nvPr>
            <p:ph idx="1"/>
          </p:nvPr>
        </p:nvSpPr>
        <p:spPr>
          <a:xfrm>
            <a:off x="0" y="1142984"/>
            <a:ext cx="8715404" cy="4572032"/>
          </a:xfrm>
        </p:spPr>
        <p:txBody>
          <a:bodyPr>
            <a:noAutofit/>
          </a:bodyPr>
          <a:lstStyle/>
          <a:p>
            <a:pPr algn="just"/>
            <a:r>
              <a:rPr lang="es-ES" sz="1600" b="1" dirty="0" smtClean="0">
                <a:latin typeface="Times New Roman" pitchFamily="18" charset="0"/>
                <a:cs typeface="Times New Roman" pitchFamily="18" charset="0"/>
              </a:rPr>
              <a:t>1.960: </a:t>
            </a:r>
            <a:r>
              <a:rPr lang="es-ES" sz="1600" dirty="0" smtClean="0">
                <a:latin typeface="Times New Roman" pitchFamily="18" charset="0"/>
                <a:cs typeface="Times New Roman" pitchFamily="18" charset="0"/>
              </a:rPr>
              <a:t>Continúa la expansión internacional: Firma del acuerdo entre Citroën y la empresa yugoslava Tomos para el montaje del 2CV en sus fábricas de Koper. Se inician las actividades de producción en las fábricas de Catila (Argentina) para el montaje de los </a:t>
            </a:r>
            <a:r>
              <a:rPr lang="es-ES" sz="1600" dirty="0" smtClean="0">
                <a:latin typeface="Times New Roman" pitchFamily="18" charset="0"/>
                <a:cs typeface="Times New Roman" pitchFamily="18" charset="0"/>
              </a:rPr>
              <a:t>2CV.</a:t>
            </a:r>
          </a:p>
          <a:p>
            <a:pPr algn="just"/>
            <a:endParaRPr lang="es-ES" sz="1600" dirty="0" smtClean="0">
              <a:latin typeface="Times New Roman" pitchFamily="18" charset="0"/>
              <a:cs typeface="Times New Roman" pitchFamily="18" charset="0"/>
            </a:endParaRPr>
          </a:p>
          <a:p>
            <a:pPr algn="just"/>
            <a:r>
              <a:rPr lang="es-ES" sz="1600" b="1" dirty="0" smtClean="0">
                <a:latin typeface="Times New Roman" pitchFamily="18" charset="0"/>
                <a:cs typeface="Times New Roman" pitchFamily="18" charset="0"/>
              </a:rPr>
              <a:t>1.962: </a:t>
            </a:r>
            <a:r>
              <a:rPr lang="es-ES" sz="1600" dirty="0" smtClean="0">
                <a:latin typeface="Times New Roman" pitchFamily="18" charset="0"/>
                <a:cs typeface="Times New Roman" pitchFamily="18" charset="0"/>
              </a:rPr>
              <a:t>En Montreal se constituye la empresa comercial Citroën Canada Limitée y, en Viena, Austria, la filial comercial de aquel país. </a:t>
            </a:r>
            <a:endParaRPr lang="es-ES" sz="1600" dirty="0" smtClean="0">
              <a:latin typeface="Times New Roman" pitchFamily="18" charset="0"/>
              <a:cs typeface="Times New Roman" pitchFamily="18" charset="0"/>
            </a:endParaRPr>
          </a:p>
          <a:p>
            <a:pPr algn="just"/>
            <a:endParaRPr lang="es-ES" sz="1600" dirty="0" smtClean="0">
              <a:latin typeface="Times New Roman" pitchFamily="18" charset="0"/>
              <a:cs typeface="Times New Roman" pitchFamily="18" charset="0"/>
            </a:endParaRPr>
          </a:p>
          <a:p>
            <a:pPr algn="just"/>
            <a:r>
              <a:rPr lang="es-ES" sz="1600" b="1" dirty="0" smtClean="0">
                <a:latin typeface="Times New Roman" pitchFamily="18" charset="0"/>
                <a:cs typeface="Times New Roman" pitchFamily="18" charset="0"/>
              </a:rPr>
              <a:t>1.965: </a:t>
            </a:r>
            <a:r>
              <a:rPr lang="es-ES" sz="1600" dirty="0" smtClean="0">
                <a:latin typeface="Times New Roman" pitchFamily="18" charset="0"/>
                <a:cs typeface="Times New Roman" pitchFamily="18" charset="0"/>
              </a:rPr>
              <a:t>Se crea el Centro de Estudios de Vélizy para ampliar e integrar tres servicios vitales que, hasta ese momento, habían estado dispersos: la Oficina de Estudios, el Laboratorio y el Servicio de Investigaciones. </a:t>
            </a:r>
            <a:endParaRPr lang="es-ES" sz="1600" dirty="0" smtClean="0">
              <a:latin typeface="Times New Roman" pitchFamily="18" charset="0"/>
              <a:cs typeface="Times New Roman" pitchFamily="18" charset="0"/>
            </a:endParaRPr>
          </a:p>
          <a:p>
            <a:pPr algn="just">
              <a:buNone/>
            </a:pPr>
            <a:r>
              <a:rPr lang="es-ES" sz="1600" dirty="0" smtClean="0">
                <a:latin typeface="Times New Roman" pitchFamily="18" charset="0"/>
                <a:cs typeface="Times New Roman" pitchFamily="18" charset="0"/>
              </a:rPr>
              <a:t>	</a:t>
            </a:r>
            <a:r>
              <a:rPr lang="es-ES" sz="1600" dirty="0" smtClean="0">
                <a:latin typeface="Times New Roman" pitchFamily="18" charset="0"/>
                <a:cs typeface="Times New Roman" pitchFamily="18" charset="0"/>
              </a:rPr>
              <a:t>Cierre </a:t>
            </a:r>
            <a:r>
              <a:rPr lang="es-ES" sz="1600" dirty="0" smtClean="0">
                <a:latin typeface="Times New Roman" pitchFamily="18" charset="0"/>
                <a:cs typeface="Times New Roman" pitchFamily="18" charset="0"/>
              </a:rPr>
              <a:t>de la planta de montaje del DS en Sudáfrica</a:t>
            </a:r>
            <a:r>
              <a:rPr lang="es-ES" sz="1600" dirty="0" smtClean="0">
                <a:latin typeface="Times New Roman" pitchFamily="18" charset="0"/>
                <a:cs typeface="Times New Roman" pitchFamily="18" charset="0"/>
              </a:rPr>
              <a:t>.</a:t>
            </a:r>
            <a:endParaRPr lang="es-ES" sz="1600" dirty="0" smtClean="0">
              <a:latin typeface="Times New Roman" pitchFamily="18" charset="0"/>
              <a:cs typeface="Times New Roman" pitchFamily="18" charset="0"/>
            </a:endParaRPr>
          </a:p>
          <a:p>
            <a:pPr algn="just">
              <a:buNone/>
            </a:pPr>
            <a:r>
              <a:rPr lang="es-ES" sz="1600" dirty="0" smtClean="0">
                <a:latin typeface="Times New Roman" pitchFamily="18" charset="0"/>
                <a:cs typeface="Times New Roman" pitchFamily="18" charset="0"/>
              </a:rPr>
              <a:t>	En </a:t>
            </a:r>
            <a:r>
              <a:rPr lang="es-ES" sz="1600" dirty="0" smtClean="0">
                <a:latin typeface="Times New Roman" pitchFamily="18" charset="0"/>
                <a:cs typeface="Times New Roman" pitchFamily="18" charset="0"/>
              </a:rPr>
              <a:t>el Pavillon de Marsan, en París, la exposición de la publicidad Citroën constituye un éxito internacional. </a:t>
            </a:r>
            <a:endParaRPr lang="es-ES" sz="1600" dirty="0" smtClean="0">
              <a:latin typeface="Times New Roman" pitchFamily="18" charset="0"/>
              <a:cs typeface="Times New Roman" pitchFamily="18" charset="0"/>
            </a:endParaRPr>
          </a:p>
          <a:p>
            <a:pPr algn="just">
              <a:buNone/>
            </a:pPr>
            <a:endParaRPr lang="es-ES" sz="1600" dirty="0" smtClean="0">
              <a:latin typeface="Times New Roman" pitchFamily="18" charset="0"/>
              <a:cs typeface="Times New Roman" pitchFamily="18" charset="0"/>
            </a:endParaRPr>
          </a:p>
          <a:p>
            <a:pPr algn="just"/>
            <a:r>
              <a:rPr lang="es-ES" sz="1600" b="1" dirty="0" smtClean="0">
                <a:latin typeface="Times New Roman" pitchFamily="18" charset="0"/>
                <a:cs typeface="Times New Roman" pitchFamily="18" charset="0"/>
              </a:rPr>
              <a:t>1.968: </a:t>
            </a:r>
            <a:r>
              <a:rPr lang="es-ES" sz="1600" dirty="0" smtClean="0">
                <a:latin typeface="Times New Roman" pitchFamily="18" charset="0"/>
                <a:cs typeface="Times New Roman" pitchFamily="18" charset="0"/>
              </a:rPr>
              <a:t>reorganización del grupo Citroën: la empresa matriz controla las actividades de Citroën-</a:t>
            </a:r>
            <a:r>
              <a:rPr lang="es-ES" sz="1600" dirty="0" err="1" smtClean="0">
                <a:latin typeface="Times New Roman" pitchFamily="18" charset="0"/>
                <a:cs typeface="Times New Roman" pitchFamily="18" charset="0"/>
              </a:rPr>
              <a:t>Berliet</a:t>
            </a:r>
            <a:r>
              <a:rPr lang="es-ES" sz="1600" dirty="0" smtClean="0">
                <a:latin typeface="Times New Roman" pitchFamily="18" charset="0"/>
                <a:cs typeface="Times New Roman" pitchFamily="18" charset="0"/>
              </a:rPr>
              <a:t>-</a:t>
            </a:r>
            <a:r>
              <a:rPr lang="es-ES" sz="1600" dirty="0" err="1" smtClean="0">
                <a:latin typeface="Times New Roman" pitchFamily="18" charset="0"/>
                <a:cs typeface="Times New Roman" pitchFamily="18" charset="0"/>
              </a:rPr>
              <a:t>Panhard</a:t>
            </a:r>
            <a:r>
              <a:rPr lang="es-ES" sz="1600" dirty="0" smtClean="0">
                <a:latin typeface="Times New Roman" pitchFamily="18" charset="0"/>
                <a:cs typeface="Times New Roman" pitchFamily="18" charset="0"/>
              </a:rPr>
              <a:t>. Bajo su dominio se agrupan más de 20 filiales.</a:t>
            </a:r>
          </a:p>
          <a:p>
            <a:pPr algn="just">
              <a:buNone/>
            </a:pPr>
            <a:r>
              <a:rPr lang="es-ES" sz="1600" dirty="0" smtClean="0">
                <a:latin typeface="Times New Roman" pitchFamily="18" charset="0"/>
                <a:cs typeface="Times New Roman" pitchFamily="18" charset="0"/>
              </a:rPr>
              <a:t>	Se </a:t>
            </a:r>
            <a:r>
              <a:rPr lang="es-ES" sz="1600" dirty="0" smtClean="0">
                <a:latin typeface="Times New Roman" pitchFamily="18" charset="0"/>
                <a:cs typeface="Times New Roman" pitchFamily="18" charset="0"/>
              </a:rPr>
              <a:t>produce un convenio de cooperación tecnológica y comercial entre Citroën y </a:t>
            </a:r>
            <a:r>
              <a:rPr lang="es-ES" sz="1600" dirty="0" err="1" smtClean="0">
                <a:latin typeface="Times New Roman" pitchFamily="18" charset="0"/>
                <a:cs typeface="Times New Roman" pitchFamily="18" charset="0"/>
              </a:rPr>
              <a:t>Maserati</a:t>
            </a:r>
            <a:r>
              <a:rPr lang="es-ES" sz="1600" dirty="0" smtClean="0">
                <a:latin typeface="Times New Roman" pitchFamily="18" charset="0"/>
                <a:cs typeface="Times New Roman" pitchFamily="18" charset="0"/>
              </a:rPr>
              <a:t>.</a:t>
            </a:r>
            <a:r>
              <a:rPr lang="es-ES" sz="1600" dirty="0" smtClean="0">
                <a:latin typeface="Times New Roman" pitchFamily="18" charset="0"/>
                <a:cs typeface="Times New Roman" pitchFamily="18" charset="0"/>
              </a:rPr>
              <a:t/>
            </a:r>
            <a:br>
              <a:rPr lang="es-ES" sz="1600" dirty="0" smtClean="0">
                <a:latin typeface="Times New Roman" pitchFamily="18" charset="0"/>
                <a:cs typeface="Times New Roman" pitchFamily="18" charset="0"/>
              </a:rPr>
            </a:br>
            <a:r>
              <a:rPr lang="es-ES" sz="1600" dirty="0" smtClean="0">
                <a:latin typeface="Times New Roman" pitchFamily="18" charset="0"/>
                <a:cs typeface="Times New Roman" pitchFamily="18" charset="0"/>
              </a:rPr>
              <a:t>También se producen convenios entre Citroën y Total, para así obtener la mejor adaptación de los lubricantes y los carburantes; y con Fiat, para desarrollar proyectos comunes de estudios y de inversiones industriales y comerciales</a:t>
            </a:r>
            <a:r>
              <a:rPr lang="es-ES" sz="1600" dirty="0" smtClean="0">
                <a:latin typeface="Times New Roman" pitchFamily="18" charset="0"/>
                <a:cs typeface="Times New Roman" pitchFamily="18" charset="0"/>
              </a:rPr>
              <a:t>.</a:t>
            </a:r>
            <a:endParaRPr lang="es-ES" sz="1600" dirty="0" smtClean="0">
              <a:latin typeface="Times New Roman" pitchFamily="18" charset="0"/>
              <a:cs typeface="Times New Roman" pitchFamily="18" charset="0"/>
            </a:endParaRPr>
          </a:p>
        </p:txBody>
      </p:sp>
      <p:sp>
        <p:nvSpPr>
          <p:cNvPr id="4" name="3 Flecha izquierda">
            <a:hlinkClick r:id="rId3" action="ppaction://hlinksldjump"/>
          </p:cNvPr>
          <p:cNvSpPr/>
          <p:nvPr/>
        </p:nvSpPr>
        <p:spPr>
          <a:xfrm>
            <a:off x="428596" y="6500810"/>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1970-1979</a:t>
            </a:r>
            <a:endParaRPr lang="es-ES" dirty="0"/>
          </a:p>
        </p:txBody>
      </p:sp>
      <p:sp>
        <p:nvSpPr>
          <p:cNvPr id="3" name="2 Marcador de contenido"/>
          <p:cNvSpPr>
            <a:spLocks noGrp="1"/>
          </p:cNvSpPr>
          <p:nvPr>
            <p:ph idx="1"/>
          </p:nvPr>
        </p:nvSpPr>
        <p:spPr/>
        <p:txBody>
          <a:bodyPr>
            <a:normAutofit fontScale="70000" lnSpcReduction="20000"/>
          </a:bodyPr>
          <a:lstStyle/>
          <a:p>
            <a:pPr algn="just"/>
            <a:r>
              <a:rPr lang="es-ES" sz="2400" b="1" dirty="0" smtClean="0">
                <a:latin typeface="Times New Roman" pitchFamily="18" charset="0"/>
                <a:cs typeface="Times New Roman" pitchFamily="18" charset="0"/>
              </a:rPr>
              <a:t>1.970-1.971:</a:t>
            </a:r>
            <a:r>
              <a:rPr lang="es-ES" sz="2400" dirty="0" smtClean="0">
                <a:latin typeface="Times New Roman" pitchFamily="18" charset="0"/>
                <a:cs typeface="Times New Roman" pitchFamily="18" charset="0"/>
              </a:rPr>
              <a:t> </a:t>
            </a:r>
            <a:r>
              <a:rPr lang="es-ES" sz="2400" dirty="0" smtClean="0">
                <a:latin typeface="Times New Roman" pitchFamily="18" charset="0"/>
                <a:cs typeface="Times New Roman" pitchFamily="18" charset="0"/>
              </a:rPr>
              <a:t>Se llegan a acuerdos con diversos países para la producción o montaje de diversos modelos.</a:t>
            </a:r>
          </a:p>
          <a:p>
            <a:pPr algn="just"/>
            <a:endParaRPr lang="es-ES" sz="2400" dirty="0" smtClean="0">
              <a:latin typeface="Times New Roman" pitchFamily="18" charset="0"/>
              <a:cs typeface="Times New Roman" pitchFamily="18" charset="0"/>
            </a:endParaRPr>
          </a:p>
          <a:p>
            <a:pPr algn="just"/>
            <a:r>
              <a:rPr lang="es-ES" sz="2400" b="1" dirty="0" smtClean="0">
                <a:latin typeface="Times New Roman" pitchFamily="18" charset="0"/>
                <a:cs typeface="Times New Roman" pitchFamily="18" charset="0"/>
              </a:rPr>
              <a:t>1.974</a:t>
            </a:r>
            <a:r>
              <a:rPr lang="es-ES" sz="2400" b="1" dirty="0" smtClean="0">
                <a:latin typeface="Times New Roman" pitchFamily="18" charset="0"/>
                <a:cs typeface="Times New Roman" pitchFamily="18" charset="0"/>
              </a:rPr>
              <a:t>:</a:t>
            </a:r>
            <a:r>
              <a:rPr lang="es-ES" sz="2400" b="1" dirty="0" smtClean="0">
                <a:latin typeface="Times New Roman" pitchFamily="18" charset="0"/>
                <a:cs typeface="Times New Roman" pitchFamily="18" charset="0"/>
              </a:rPr>
              <a:t> </a:t>
            </a:r>
            <a:r>
              <a:rPr lang="es-ES" sz="2400" dirty="0" smtClean="0">
                <a:latin typeface="Times New Roman" pitchFamily="18" charset="0"/>
                <a:cs typeface="Times New Roman" pitchFamily="18" charset="0"/>
              </a:rPr>
              <a:t>Michelin y el grupo Peugeot deciden la unión de </a:t>
            </a:r>
            <a:r>
              <a:rPr lang="es-ES" sz="2400" dirty="0" err="1" smtClean="0">
                <a:latin typeface="Times New Roman" pitchFamily="18" charset="0"/>
                <a:cs typeface="Times New Roman" pitchFamily="18" charset="0"/>
              </a:rPr>
              <a:t>Automoviles</a:t>
            </a:r>
            <a:r>
              <a:rPr lang="es-ES" sz="2400" dirty="0" smtClean="0">
                <a:latin typeface="Times New Roman" pitchFamily="18" charset="0"/>
                <a:cs typeface="Times New Roman" pitchFamily="18" charset="0"/>
              </a:rPr>
              <a:t> </a:t>
            </a:r>
            <a:r>
              <a:rPr lang="es-ES" sz="2400" dirty="0" smtClean="0">
                <a:latin typeface="Times New Roman" pitchFamily="18" charset="0"/>
                <a:cs typeface="Times New Roman" pitchFamily="18" charset="0"/>
              </a:rPr>
              <a:t>Citroën y </a:t>
            </a:r>
            <a:r>
              <a:rPr lang="es-ES" sz="2400" dirty="0" err="1" smtClean="0">
                <a:latin typeface="Times New Roman" pitchFamily="18" charset="0"/>
                <a:cs typeface="Times New Roman" pitchFamily="18" charset="0"/>
              </a:rPr>
              <a:t>Automoviles</a:t>
            </a:r>
            <a:r>
              <a:rPr lang="es-ES" sz="2400" dirty="0" smtClean="0">
                <a:latin typeface="Times New Roman" pitchFamily="18" charset="0"/>
                <a:cs typeface="Times New Roman" pitchFamily="18" charset="0"/>
              </a:rPr>
              <a:t> </a:t>
            </a:r>
            <a:r>
              <a:rPr lang="es-ES" sz="2400" dirty="0" smtClean="0">
                <a:latin typeface="Times New Roman" pitchFamily="18" charset="0"/>
                <a:cs typeface="Times New Roman" pitchFamily="18" charset="0"/>
              </a:rPr>
              <a:t>Peugeot con el fin de constituir un conjunto de dimensión internacional. Cada marca deberá conservar su red de concesionarios, su gama de vehículos y su imagen específica. Pero el desarrollo de una política de investigaciones, compras e inversiones en común deberá facilitar la obtención de considerables economías.</a:t>
            </a:r>
          </a:p>
          <a:p>
            <a:pPr algn="just"/>
            <a:endParaRPr lang="es-ES" sz="2400" dirty="0" smtClean="0">
              <a:latin typeface="Times New Roman" pitchFamily="18" charset="0"/>
              <a:cs typeface="Times New Roman" pitchFamily="18" charset="0"/>
            </a:endParaRPr>
          </a:p>
          <a:p>
            <a:pPr algn="just"/>
            <a:r>
              <a:rPr lang="es-ES" sz="2400" b="1" dirty="0" smtClean="0">
                <a:latin typeface="Times New Roman" pitchFamily="18" charset="0"/>
                <a:cs typeface="Times New Roman" pitchFamily="18" charset="0"/>
              </a:rPr>
              <a:t>1.976</a:t>
            </a:r>
            <a:r>
              <a:rPr lang="es-ES" sz="2400" b="1" dirty="0" smtClean="0">
                <a:latin typeface="Times New Roman" pitchFamily="18" charset="0"/>
                <a:cs typeface="Times New Roman" pitchFamily="18" charset="0"/>
              </a:rPr>
              <a:t>:</a:t>
            </a:r>
            <a:r>
              <a:rPr lang="es-ES" sz="2400" b="1" dirty="0" smtClean="0">
                <a:latin typeface="Times New Roman" pitchFamily="18" charset="0"/>
                <a:cs typeface="Times New Roman" pitchFamily="18" charset="0"/>
              </a:rPr>
              <a:t> </a:t>
            </a:r>
            <a:r>
              <a:rPr lang="es-ES" sz="2400" dirty="0" smtClean="0">
                <a:latin typeface="Times New Roman" pitchFamily="18" charset="0"/>
                <a:cs typeface="Times New Roman" pitchFamily="18" charset="0"/>
              </a:rPr>
              <a:t>Se constituye PSA que fusiona a Citroën, S.A. y Peugeot, S.A.</a:t>
            </a:r>
          </a:p>
          <a:p>
            <a:pPr algn="just"/>
            <a:endParaRPr lang="es-ES" sz="2400" dirty="0" smtClean="0">
              <a:latin typeface="Times New Roman" pitchFamily="18" charset="0"/>
              <a:cs typeface="Times New Roman" pitchFamily="18" charset="0"/>
            </a:endParaRPr>
          </a:p>
          <a:p>
            <a:pPr algn="just"/>
            <a:r>
              <a:rPr lang="es-ES" sz="2400" b="1" dirty="0" smtClean="0">
                <a:latin typeface="Times New Roman" pitchFamily="18" charset="0"/>
                <a:cs typeface="Times New Roman" pitchFamily="18" charset="0"/>
              </a:rPr>
              <a:t>1.979:</a:t>
            </a:r>
            <a:r>
              <a:rPr lang="es-ES" sz="2400" dirty="0" smtClean="0">
                <a:latin typeface="Times New Roman" pitchFamily="18" charset="0"/>
                <a:cs typeface="Times New Roman" pitchFamily="18" charset="0"/>
              </a:rPr>
              <a:t> Se inaugura la fábrica de </a:t>
            </a:r>
            <a:r>
              <a:rPr lang="es-ES" sz="2400" dirty="0" err="1" smtClean="0">
                <a:latin typeface="Times New Roman" pitchFamily="18" charset="0"/>
                <a:cs typeface="Times New Roman" pitchFamily="18" charset="0"/>
              </a:rPr>
              <a:t>Trémery</a:t>
            </a:r>
            <a:r>
              <a:rPr lang="es-ES" sz="2400" dirty="0" smtClean="0">
                <a:latin typeface="Times New Roman" pitchFamily="18" charset="0"/>
                <a:cs typeface="Times New Roman" pitchFamily="18" charset="0"/>
              </a:rPr>
              <a:t> (Lorena) para la mecanización y el montaje de motores de altas prestaciones, gasolina y diesel. Esta fábrica está diseñada de acuerdo a un nuevo concepto de organización que permite una gran flexibilidad de gestión.</a:t>
            </a:r>
          </a:p>
          <a:p>
            <a:pPr algn="just"/>
            <a:r>
              <a:rPr lang="es-ES" sz="2400" dirty="0" smtClean="0">
                <a:latin typeface="Times New Roman" pitchFamily="18" charset="0"/>
                <a:cs typeface="Times New Roman" pitchFamily="18" charset="0"/>
              </a:rPr>
              <a:t/>
            </a:r>
            <a:br>
              <a:rPr lang="es-ES" sz="2400" dirty="0" smtClean="0">
                <a:latin typeface="Times New Roman" pitchFamily="18" charset="0"/>
                <a:cs typeface="Times New Roman" pitchFamily="18" charset="0"/>
              </a:rPr>
            </a:br>
            <a:r>
              <a:rPr lang="es-ES" sz="1600" dirty="0" smtClean="0"/>
              <a:t> </a:t>
            </a:r>
            <a:br>
              <a:rPr lang="es-ES" sz="1600" dirty="0" smtClean="0"/>
            </a:br>
            <a:r>
              <a:rPr lang="es-ES" sz="1600" dirty="0" smtClean="0"/>
              <a:t/>
            </a:r>
            <a:br>
              <a:rPr lang="es-ES" sz="1600" dirty="0" smtClean="0"/>
            </a:br>
            <a:endParaRPr lang="es-ES" sz="1600" dirty="0"/>
          </a:p>
        </p:txBody>
      </p:sp>
      <p:sp>
        <p:nvSpPr>
          <p:cNvPr id="4" name="3 Flecha izquierda">
            <a:hlinkClick r:id="rId3" action="ppaction://hlinksldjump"/>
          </p:cNvPr>
          <p:cNvSpPr/>
          <p:nvPr/>
        </p:nvSpPr>
        <p:spPr>
          <a:xfrm>
            <a:off x="500034" y="6286520"/>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1980-1989</a:t>
            </a:r>
            <a:endParaRPr lang="es-ES" dirty="0"/>
          </a:p>
        </p:txBody>
      </p:sp>
      <p:sp>
        <p:nvSpPr>
          <p:cNvPr id="3" name="2 Marcador de contenido"/>
          <p:cNvSpPr>
            <a:spLocks noGrp="1"/>
          </p:cNvSpPr>
          <p:nvPr>
            <p:ph idx="1"/>
          </p:nvPr>
        </p:nvSpPr>
        <p:spPr/>
        <p:txBody>
          <a:bodyPr>
            <a:normAutofit fontScale="40000" lnSpcReduction="20000"/>
          </a:bodyPr>
          <a:lstStyle/>
          <a:p>
            <a:pPr algn="just"/>
            <a:r>
              <a:rPr lang="es-ES" sz="4000" b="1" dirty="0" smtClean="0">
                <a:latin typeface="Times New Roman" pitchFamily="18" charset="0"/>
                <a:cs typeface="Times New Roman" pitchFamily="18" charset="0"/>
              </a:rPr>
              <a:t>1.983:</a:t>
            </a:r>
            <a:r>
              <a:rPr lang="es-ES" sz="4000" dirty="0" smtClean="0">
                <a:latin typeface="Times New Roman" pitchFamily="18" charset="0"/>
                <a:cs typeface="Times New Roman" pitchFamily="18" charset="0"/>
              </a:rPr>
              <a:t> Puesta en marcha de un taller automatizado flexible en la fábrica de </a:t>
            </a:r>
            <a:r>
              <a:rPr lang="es-ES" sz="4000" dirty="0" err="1" smtClean="0">
                <a:latin typeface="Times New Roman" pitchFamily="18" charset="0"/>
                <a:cs typeface="Times New Roman" pitchFamily="18" charset="0"/>
              </a:rPr>
              <a:t>Meudon</a:t>
            </a:r>
            <a:r>
              <a:rPr lang="es-ES" sz="4000" dirty="0" smtClean="0">
                <a:latin typeface="Times New Roman" pitchFamily="18" charset="0"/>
                <a:cs typeface="Times New Roman" pitchFamily="18" charset="0"/>
              </a:rPr>
              <a:t>. Totalmente dirigido por ordenador, puede funcionar durante 24 horas diarias sin intervención manual alguna.</a:t>
            </a:r>
          </a:p>
          <a:p>
            <a:pPr algn="just">
              <a:buNone/>
            </a:pPr>
            <a:r>
              <a:rPr lang="es-ES" sz="4000" dirty="0" smtClean="0">
                <a:latin typeface="Times New Roman" pitchFamily="18" charset="0"/>
                <a:cs typeface="Times New Roman" pitchFamily="18" charset="0"/>
              </a:rPr>
              <a:t>	Implantación </a:t>
            </a:r>
            <a:r>
              <a:rPr lang="es-ES" sz="4000" dirty="0" smtClean="0">
                <a:latin typeface="Times New Roman" pitchFamily="18" charset="0"/>
                <a:cs typeface="Times New Roman" pitchFamily="18" charset="0"/>
              </a:rPr>
              <a:t>de un sistema de gestión completamente informatizado de los pedidos de los clientes para reducir las demoras en la entrega de vehículos</a:t>
            </a:r>
            <a:r>
              <a:rPr lang="es-ES" sz="4000" dirty="0" smtClean="0">
                <a:latin typeface="Times New Roman" pitchFamily="18" charset="0"/>
                <a:cs typeface="Times New Roman" pitchFamily="18" charset="0"/>
              </a:rPr>
              <a:t>.</a:t>
            </a:r>
          </a:p>
          <a:p>
            <a:pPr algn="just">
              <a:buNone/>
            </a:pPr>
            <a:r>
              <a:rPr lang="es-ES" sz="4000" dirty="0" smtClean="0">
                <a:latin typeface="Times New Roman" pitchFamily="18" charset="0"/>
                <a:cs typeface="Times New Roman" pitchFamily="18" charset="0"/>
              </a:rPr>
              <a:t> </a:t>
            </a:r>
            <a:endParaRPr lang="es-ES" sz="4000" dirty="0" smtClean="0">
              <a:latin typeface="Times New Roman" pitchFamily="18" charset="0"/>
              <a:cs typeface="Times New Roman" pitchFamily="18" charset="0"/>
            </a:endParaRPr>
          </a:p>
          <a:p>
            <a:pPr algn="just"/>
            <a:r>
              <a:rPr lang="es-ES" sz="4000" b="1" dirty="0" smtClean="0">
                <a:latin typeface="Times New Roman" pitchFamily="18" charset="0"/>
                <a:cs typeface="Times New Roman" pitchFamily="18" charset="0"/>
              </a:rPr>
              <a:t>1.986</a:t>
            </a:r>
            <a:r>
              <a:rPr lang="es-ES" sz="4000" b="1" dirty="0" smtClean="0">
                <a:latin typeface="Times New Roman" pitchFamily="18" charset="0"/>
                <a:cs typeface="Times New Roman" pitchFamily="18" charset="0"/>
              </a:rPr>
              <a:t>:</a:t>
            </a:r>
            <a:r>
              <a:rPr lang="es-ES" sz="4000" dirty="0" smtClean="0">
                <a:latin typeface="Times New Roman" pitchFamily="18" charset="0"/>
                <a:cs typeface="Times New Roman" pitchFamily="18" charset="0"/>
              </a:rPr>
              <a:t> </a:t>
            </a:r>
            <a:r>
              <a:rPr lang="es-ES" sz="4000" dirty="0" smtClean="0">
                <a:latin typeface="Times New Roman" pitchFamily="18" charset="0"/>
                <a:cs typeface="Times New Roman" pitchFamily="18" charset="0"/>
              </a:rPr>
              <a:t>Después de seis años de pérdidas Citroën vuelve a obtener ganancias. La marca consigue una importante penetración en toda Europa.</a:t>
            </a:r>
            <a:br>
              <a:rPr lang="es-ES" sz="4000" dirty="0" smtClean="0">
                <a:latin typeface="Times New Roman" pitchFamily="18" charset="0"/>
                <a:cs typeface="Times New Roman" pitchFamily="18" charset="0"/>
              </a:rPr>
            </a:br>
            <a:r>
              <a:rPr lang="es-ES" sz="4000" dirty="0" smtClean="0">
                <a:latin typeface="Times New Roman" pitchFamily="18" charset="0"/>
                <a:cs typeface="Times New Roman" pitchFamily="18" charset="0"/>
              </a:rPr>
              <a:t>En todas las unidades de producción se pone en marcha el Plan Mercurio, cuyo objetivo es conseguir los niveles "cero averías, cero defectos, ceros stocks</a:t>
            </a:r>
            <a:r>
              <a:rPr lang="es-ES" sz="4000" dirty="0" smtClean="0">
                <a:latin typeface="Times New Roman" pitchFamily="18" charset="0"/>
                <a:cs typeface="Times New Roman" pitchFamily="18" charset="0"/>
              </a:rPr>
              <a:t>".</a:t>
            </a:r>
          </a:p>
          <a:p>
            <a:pPr algn="just">
              <a:buNone/>
            </a:pPr>
            <a:endParaRPr lang="es-ES" sz="4000" dirty="0" smtClean="0">
              <a:latin typeface="Times New Roman" pitchFamily="18" charset="0"/>
              <a:cs typeface="Times New Roman" pitchFamily="18" charset="0"/>
            </a:endParaRPr>
          </a:p>
          <a:p>
            <a:pPr algn="just"/>
            <a:r>
              <a:rPr lang="es-ES" sz="4000" b="1" dirty="0" smtClean="0">
                <a:latin typeface="Times New Roman" pitchFamily="18" charset="0"/>
                <a:cs typeface="Times New Roman" pitchFamily="18" charset="0"/>
              </a:rPr>
              <a:t>1.988</a:t>
            </a:r>
            <a:r>
              <a:rPr lang="es-ES" sz="4000" b="1" dirty="0" smtClean="0">
                <a:latin typeface="Times New Roman" pitchFamily="18" charset="0"/>
                <a:cs typeface="Times New Roman" pitchFamily="18" charset="0"/>
              </a:rPr>
              <a:t>:</a:t>
            </a:r>
            <a:r>
              <a:rPr lang="es-ES" sz="4000" dirty="0" smtClean="0">
                <a:latin typeface="Times New Roman" pitchFamily="18" charset="0"/>
                <a:cs typeface="Times New Roman" pitchFamily="18" charset="0"/>
              </a:rPr>
              <a:t> </a:t>
            </a:r>
            <a:r>
              <a:rPr lang="es-ES" sz="4000" dirty="0" smtClean="0">
                <a:latin typeface="Times New Roman" pitchFamily="18" charset="0"/>
                <a:cs typeface="Times New Roman" pitchFamily="18" charset="0"/>
              </a:rPr>
              <a:t>Es el año del Servicio. Se inicia una operación de movilización de todo el personal para mejorar la satisfacción de la clientela.</a:t>
            </a:r>
            <a:br>
              <a:rPr lang="es-ES" sz="4000" dirty="0" smtClean="0">
                <a:latin typeface="Times New Roman" pitchFamily="18" charset="0"/>
                <a:cs typeface="Times New Roman" pitchFamily="18" charset="0"/>
              </a:rPr>
            </a:br>
            <a:r>
              <a:rPr lang="es-ES" sz="4000" dirty="0" smtClean="0">
                <a:latin typeface="Times New Roman" pitchFamily="18" charset="0"/>
                <a:cs typeface="Times New Roman" pitchFamily="18" charset="0"/>
              </a:rPr>
              <a:t>Aumento de un 12% de las ventas fuera de Francia (en un mercado que crece un 4%). Destacan los resultados de España, Portugal y Reino Unido. </a:t>
            </a:r>
            <a:endParaRPr lang="es-ES" sz="4000" dirty="0" smtClean="0">
              <a:latin typeface="Times New Roman" pitchFamily="18" charset="0"/>
              <a:cs typeface="Times New Roman" pitchFamily="18" charset="0"/>
            </a:endParaRPr>
          </a:p>
          <a:p>
            <a:pPr algn="just">
              <a:buNone/>
            </a:pPr>
            <a:endParaRPr lang="es-ES" sz="4000" dirty="0" smtClean="0">
              <a:latin typeface="Times New Roman" pitchFamily="18" charset="0"/>
              <a:cs typeface="Times New Roman" pitchFamily="18" charset="0"/>
            </a:endParaRPr>
          </a:p>
          <a:p>
            <a:pPr algn="just"/>
            <a:r>
              <a:rPr lang="es-ES" sz="4000" b="1" dirty="0" smtClean="0">
                <a:latin typeface="Times New Roman" pitchFamily="18" charset="0"/>
                <a:cs typeface="Times New Roman" pitchFamily="18" charset="0"/>
              </a:rPr>
              <a:t>1.989:</a:t>
            </a:r>
            <a:r>
              <a:rPr lang="es-ES" sz="4000" dirty="0" smtClean="0">
                <a:latin typeface="Times New Roman" pitchFamily="18" charset="0"/>
                <a:cs typeface="Times New Roman" pitchFamily="18" charset="0"/>
              </a:rPr>
              <a:t> </a:t>
            </a:r>
            <a:r>
              <a:rPr lang="es-ES" sz="4000" dirty="0" smtClean="0">
                <a:latin typeface="Times New Roman" pitchFamily="18" charset="0"/>
                <a:cs typeface="Times New Roman" pitchFamily="18" charset="0"/>
              </a:rPr>
              <a:t>Con motivo del lanzamiento del XM, se ponen en marcha recursos industriales de última generación y se da prioridad absoluta a la formación.</a:t>
            </a:r>
            <a:r>
              <a:rPr lang="es-ES" sz="3300" dirty="0" smtClean="0">
                <a:latin typeface="Times New Roman" pitchFamily="18" charset="0"/>
                <a:cs typeface="Times New Roman" pitchFamily="18" charset="0"/>
              </a:rPr>
              <a:t/>
            </a:r>
            <a:br>
              <a:rPr lang="es-ES" sz="3300" dirty="0" smtClean="0">
                <a:latin typeface="Times New Roman" pitchFamily="18" charset="0"/>
                <a:cs typeface="Times New Roman" pitchFamily="18" charset="0"/>
              </a:rPr>
            </a:br>
            <a:r>
              <a:rPr lang="es-ES" dirty="0" smtClean="0"/>
              <a:t/>
            </a:r>
            <a:br>
              <a:rPr lang="es-ES" dirty="0" smtClean="0"/>
            </a:br>
            <a:endParaRPr lang="es-ES" dirty="0"/>
          </a:p>
        </p:txBody>
      </p:sp>
      <p:sp>
        <p:nvSpPr>
          <p:cNvPr id="4" name="3 Flecha izquierda">
            <a:hlinkClick r:id="rId3" action="ppaction://hlinksldjump"/>
          </p:cNvPr>
          <p:cNvSpPr/>
          <p:nvPr/>
        </p:nvSpPr>
        <p:spPr>
          <a:xfrm>
            <a:off x="571472" y="6286520"/>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1990-1999</a:t>
            </a:r>
            <a:endParaRPr lang="es-ES" dirty="0"/>
          </a:p>
        </p:txBody>
      </p:sp>
      <p:sp>
        <p:nvSpPr>
          <p:cNvPr id="3" name="2 Marcador de contenido"/>
          <p:cNvSpPr>
            <a:spLocks noGrp="1"/>
          </p:cNvSpPr>
          <p:nvPr>
            <p:ph idx="1"/>
          </p:nvPr>
        </p:nvSpPr>
        <p:spPr>
          <a:xfrm>
            <a:off x="457200" y="1600200"/>
            <a:ext cx="7467600" cy="4686320"/>
          </a:xfrm>
        </p:spPr>
        <p:txBody>
          <a:bodyPr>
            <a:noAutofit/>
          </a:bodyPr>
          <a:lstStyle/>
          <a:p>
            <a:pPr algn="just"/>
            <a:r>
              <a:rPr lang="es-ES" sz="1600" b="1" dirty="0" smtClean="0">
                <a:latin typeface="Times New Roman" pitchFamily="18" charset="0"/>
                <a:cs typeface="Times New Roman" pitchFamily="18" charset="0"/>
              </a:rPr>
              <a:t>1.994:</a:t>
            </a:r>
            <a:r>
              <a:rPr lang="es-ES" sz="1600" dirty="0" smtClean="0">
                <a:latin typeface="Times New Roman" pitchFamily="18" charset="0"/>
                <a:cs typeface="Times New Roman" pitchFamily="18" charset="0"/>
              </a:rPr>
              <a:t> </a:t>
            </a:r>
            <a:r>
              <a:rPr lang="es-ES" sz="1600" dirty="0" smtClean="0">
                <a:latin typeface="Times New Roman" pitchFamily="18" charset="0"/>
                <a:cs typeface="Times New Roman" pitchFamily="18" charset="0"/>
              </a:rPr>
              <a:t>Se abren en febrero dos filiales de importación y de distribución: Polonia y Hungría. </a:t>
            </a:r>
            <a:endParaRPr lang="es-ES" sz="1600" dirty="0" smtClean="0">
              <a:latin typeface="Times New Roman" pitchFamily="18" charset="0"/>
              <a:cs typeface="Times New Roman" pitchFamily="18" charset="0"/>
            </a:endParaRPr>
          </a:p>
          <a:p>
            <a:pPr algn="just"/>
            <a:endParaRPr lang="es-ES" sz="1600" dirty="0" smtClean="0">
              <a:latin typeface="Times New Roman" pitchFamily="18" charset="0"/>
              <a:cs typeface="Times New Roman" pitchFamily="18" charset="0"/>
            </a:endParaRPr>
          </a:p>
          <a:p>
            <a:pPr algn="just"/>
            <a:r>
              <a:rPr lang="es-ES" sz="1600" b="1" dirty="0" smtClean="0">
                <a:latin typeface="Times New Roman" pitchFamily="18" charset="0"/>
                <a:cs typeface="Times New Roman" pitchFamily="18" charset="0"/>
              </a:rPr>
              <a:t>1.995:</a:t>
            </a:r>
            <a:r>
              <a:rPr lang="es-ES" sz="1600" dirty="0" smtClean="0">
                <a:latin typeface="Times New Roman" pitchFamily="18" charset="0"/>
                <a:cs typeface="Times New Roman" pitchFamily="18" charset="0"/>
              </a:rPr>
              <a:t> Citroën </a:t>
            </a:r>
            <a:r>
              <a:rPr lang="es-ES" sz="1600" dirty="0" smtClean="0">
                <a:latin typeface="Times New Roman" pitchFamily="18" charset="0"/>
                <a:cs typeface="Times New Roman" pitchFamily="18" charset="0"/>
              </a:rPr>
              <a:t>Hispania recibe el premio a la calidad de fabricación y el premio a la empresa del año en España</a:t>
            </a:r>
            <a:r>
              <a:rPr lang="es-ES" sz="1600" dirty="0" smtClean="0">
                <a:latin typeface="Times New Roman" pitchFamily="18" charset="0"/>
                <a:cs typeface="Times New Roman" pitchFamily="18" charset="0"/>
              </a:rPr>
              <a:t>.</a:t>
            </a:r>
          </a:p>
          <a:p>
            <a:pPr algn="just"/>
            <a:endParaRPr lang="es-ES" sz="1600" dirty="0" smtClean="0">
              <a:latin typeface="Times New Roman" pitchFamily="18" charset="0"/>
              <a:cs typeface="Times New Roman" pitchFamily="18" charset="0"/>
            </a:endParaRPr>
          </a:p>
          <a:p>
            <a:pPr algn="just"/>
            <a:r>
              <a:rPr lang="es-ES" sz="1600" b="1" dirty="0" smtClean="0">
                <a:latin typeface="Times New Roman" pitchFamily="18" charset="0"/>
                <a:cs typeface="Times New Roman" pitchFamily="18" charset="0"/>
              </a:rPr>
              <a:t>1.998:</a:t>
            </a:r>
            <a:r>
              <a:rPr lang="es-ES" sz="1600" dirty="0" smtClean="0">
                <a:latin typeface="Times New Roman" pitchFamily="18" charset="0"/>
                <a:cs typeface="Times New Roman" pitchFamily="18" charset="0"/>
              </a:rPr>
              <a:t> </a:t>
            </a:r>
            <a:r>
              <a:rPr lang="es-ES" sz="1600" dirty="0" smtClean="0">
                <a:latin typeface="Times New Roman" pitchFamily="18" charset="0"/>
                <a:cs typeface="Times New Roman" pitchFamily="18" charset="0"/>
              </a:rPr>
              <a:t>El 21 de enero Jean-Martin </a:t>
            </a:r>
            <a:r>
              <a:rPr lang="es-ES" sz="1600" dirty="0" err="1" smtClean="0">
                <a:latin typeface="Times New Roman" pitchFamily="18" charset="0"/>
                <a:cs typeface="Times New Roman" pitchFamily="18" charset="0"/>
              </a:rPr>
              <a:t>Folz</a:t>
            </a:r>
            <a:r>
              <a:rPr lang="es-ES" sz="1600" dirty="0" smtClean="0">
                <a:latin typeface="Times New Roman" pitchFamily="18" charset="0"/>
                <a:cs typeface="Times New Roman" pitchFamily="18" charset="0"/>
              </a:rPr>
              <a:t> presenta la nueva organización del grupo PSA Peugeot Citroën: dos marcas, un grupo. Peugeot y Citroën deben afirmarse como dos marcas generalistas con fuerte personalidad que desarrollan sus actividades en un perímetro mundial</a:t>
            </a:r>
            <a:r>
              <a:rPr lang="es-ES" sz="1600" dirty="0" smtClean="0">
                <a:latin typeface="Times New Roman" pitchFamily="18" charset="0"/>
                <a:cs typeface="Times New Roman" pitchFamily="18" charset="0"/>
              </a:rPr>
              <a:t>.</a:t>
            </a:r>
          </a:p>
          <a:p>
            <a:pPr algn="just"/>
            <a:endParaRPr lang="es-ES" sz="1600" dirty="0" smtClean="0">
              <a:latin typeface="Times New Roman" pitchFamily="18" charset="0"/>
              <a:cs typeface="Times New Roman" pitchFamily="18" charset="0"/>
            </a:endParaRPr>
          </a:p>
          <a:p>
            <a:pPr algn="just"/>
            <a:r>
              <a:rPr lang="es-ES" sz="1600" b="1" dirty="0" smtClean="0">
                <a:latin typeface="Times New Roman" pitchFamily="18" charset="0"/>
                <a:cs typeface="Times New Roman" pitchFamily="18" charset="0"/>
              </a:rPr>
              <a:t>1.999:</a:t>
            </a:r>
            <a:r>
              <a:rPr lang="es-ES" sz="1600" dirty="0" smtClean="0">
                <a:latin typeface="Times New Roman" pitchFamily="18" charset="0"/>
                <a:cs typeface="Times New Roman" pitchFamily="18" charset="0"/>
              </a:rPr>
              <a:t> La marca se lanza a la certificación del ISO 9000. El objetivo principal de este paso es mejorar los procesos internos con el fin de satisfacer al máximo a los clientes.</a:t>
            </a:r>
          </a:p>
          <a:p>
            <a:pPr algn="just">
              <a:buNone/>
            </a:pPr>
            <a:r>
              <a:rPr lang="es-ES" sz="1600" dirty="0" smtClean="0">
                <a:latin typeface="Times New Roman" pitchFamily="18" charset="0"/>
                <a:cs typeface="Times New Roman" pitchFamily="18" charset="0"/>
              </a:rPr>
              <a:t>	Citroën </a:t>
            </a:r>
            <a:r>
              <a:rPr lang="es-ES" sz="1600" dirty="0" smtClean="0">
                <a:latin typeface="Times New Roman" pitchFamily="18" charset="0"/>
                <a:cs typeface="Times New Roman" pitchFamily="18" charset="0"/>
              </a:rPr>
              <a:t>bate su récord histórico de ventas con más de un millón de vehículos vendidos, siendo el tercer año consecutivo en el que la marca mejora su récord de ventas.</a:t>
            </a:r>
          </a:p>
          <a:p>
            <a:pPr algn="just"/>
            <a:r>
              <a:rPr lang="es-ES" sz="1600" dirty="0" smtClean="0"/>
              <a:t/>
            </a:r>
            <a:br>
              <a:rPr lang="es-ES" sz="1600" dirty="0" smtClean="0"/>
            </a:br>
            <a:r>
              <a:rPr lang="es-ES" sz="1600" dirty="0" smtClean="0"/>
              <a:t/>
            </a:r>
            <a:br>
              <a:rPr lang="es-ES" sz="1600" dirty="0" smtClean="0"/>
            </a:br>
            <a:r>
              <a:rPr lang="es-ES" sz="1600" dirty="0" smtClean="0"/>
              <a:t/>
            </a:r>
            <a:br>
              <a:rPr lang="es-ES" sz="1600" dirty="0" smtClean="0"/>
            </a:br>
            <a:endParaRPr lang="es-ES" sz="1600" dirty="0"/>
          </a:p>
        </p:txBody>
      </p:sp>
      <p:sp>
        <p:nvSpPr>
          <p:cNvPr id="4" name="3 Flecha izquierda">
            <a:hlinkClick r:id="rId3" action="ppaction://hlinksldjump"/>
          </p:cNvPr>
          <p:cNvSpPr/>
          <p:nvPr/>
        </p:nvSpPr>
        <p:spPr>
          <a:xfrm>
            <a:off x="785786" y="6286520"/>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2000-2009</a:t>
            </a:r>
            <a:endParaRPr lang="es-ES" dirty="0"/>
          </a:p>
        </p:txBody>
      </p:sp>
      <p:sp>
        <p:nvSpPr>
          <p:cNvPr id="3" name="2 Marcador de contenido"/>
          <p:cNvSpPr>
            <a:spLocks noGrp="1"/>
          </p:cNvSpPr>
          <p:nvPr>
            <p:ph idx="1"/>
          </p:nvPr>
        </p:nvSpPr>
        <p:spPr>
          <a:xfrm>
            <a:off x="500034" y="1571612"/>
            <a:ext cx="7467600" cy="4714908"/>
          </a:xfrm>
        </p:spPr>
        <p:txBody>
          <a:bodyPr>
            <a:noAutofit/>
          </a:bodyPr>
          <a:lstStyle/>
          <a:p>
            <a:pPr algn="just"/>
            <a:r>
              <a:rPr lang="es-ES" sz="1700" b="1" dirty="0" smtClean="0">
                <a:latin typeface="Times New Roman" pitchFamily="18" charset="0"/>
                <a:cs typeface="Times New Roman" pitchFamily="18" charset="0"/>
              </a:rPr>
              <a:t>2.000: </a:t>
            </a:r>
            <a:r>
              <a:rPr lang="es-ES" sz="1700" dirty="0" smtClean="0">
                <a:latin typeface="Times New Roman" pitchFamily="18" charset="0"/>
                <a:cs typeface="Times New Roman" pitchFamily="18" charset="0"/>
              </a:rPr>
              <a:t>Certificación ISO 9002 del conjunto de las sucursales de la Marca en Francia. En noviembre, certificación ISO 9001, versión 2000, para la totalidad de sus actividades, primera marca que lo consigue en la industria automóvil.  </a:t>
            </a:r>
            <a:endParaRPr lang="es-ES" sz="1700" dirty="0" smtClean="0">
              <a:latin typeface="Times New Roman" pitchFamily="18" charset="0"/>
              <a:cs typeface="Times New Roman" pitchFamily="18" charset="0"/>
            </a:endParaRPr>
          </a:p>
          <a:p>
            <a:pPr algn="just"/>
            <a:endParaRPr lang="es-ES" sz="1700" dirty="0" smtClean="0">
              <a:latin typeface="Times New Roman" pitchFamily="18" charset="0"/>
              <a:cs typeface="Times New Roman" pitchFamily="18" charset="0"/>
            </a:endParaRPr>
          </a:p>
          <a:p>
            <a:pPr algn="just"/>
            <a:r>
              <a:rPr lang="es-ES" sz="1700" b="1" dirty="0" smtClean="0">
                <a:latin typeface="Times New Roman" pitchFamily="18" charset="0"/>
                <a:cs typeface="Times New Roman" pitchFamily="18" charset="0"/>
              </a:rPr>
              <a:t>2.002:</a:t>
            </a:r>
            <a:r>
              <a:rPr lang="es-ES" sz="1700" dirty="0" smtClean="0">
                <a:latin typeface="Times New Roman" pitchFamily="18" charset="0"/>
                <a:cs typeface="Times New Roman" pitchFamily="18" charset="0"/>
              </a:rPr>
              <a:t> </a:t>
            </a:r>
            <a:r>
              <a:rPr lang="es-ES" sz="1700" dirty="0" smtClean="0">
                <a:latin typeface="Times New Roman" pitchFamily="18" charset="0"/>
                <a:cs typeface="Times New Roman" pitchFamily="18" charset="0"/>
              </a:rPr>
              <a:t>Por sexto año consecutivo, Citroën firma un nuevo récord histórico de ventas mundiales de 1.312.000 vehículos</a:t>
            </a:r>
            <a:r>
              <a:rPr lang="es-ES" sz="1700" dirty="0" smtClean="0">
                <a:latin typeface="Times New Roman" pitchFamily="18" charset="0"/>
                <a:cs typeface="Times New Roman" pitchFamily="18" charset="0"/>
              </a:rPr>
              <a:t>.</a:t>
            </a:r>
          </a:p>
          <a:p>
            <a:pPr algn="just"/>
            <a:endParaRPr lang="es-ES" sz="1700" dirty="0" smtClean="0">
              <a:latin typeface="Times New Roman" pitchFamily="18" charset="0"/>
              <a:cs typeface="Times New Roman" pitchFamily="18" charset="0"/>
            </a:endParaRPr>
          </a:p>
          <a:p>
            <a:pPr algn="just"/>
            <a:r>
              <a:rPr lang="es-ES" sz="1700" b="1" dirty="0" smtClean="0">
                <a:latin typeface="Times New Roman" pitchFamily="18" charset="0"/>
                <a:cs typeface="Times New Roman" pitchFamily="18" charset="0"/>
              </a:rPr>
              <a:t>2.006:</a:t>
            </a:r>
            <a:r>
              <a:rPr lang="es-ES" sz="1700" dirty="0" smtClean="0">
                <a:latin typeface="Times New Roman" pitchFamily="18" charset="0"/>
                <a:cs typeface="Times New Roman" pitchFamily="18" charset="0"/>
              </a:rPr>
              <a:t> </a:t>
            </a:r>
            <a:r>
              <a:rPr lang="es-ES" sz="1700" dirty="0" smtClean="0">
                <a:latin typeface="Times New Roman" pitchFamily="18" charset="0"/>
                <a:cs typeface="Times New Roman" pitchFamily="18" charset="0"/>
              </a:rPr>
              <a:t>Por primera vez en la historia, </a:t>
            </a:r>
            <a:r>
              <a:rPr lang="es-ES" sz="1700" dirty="0" err="1" smtClean="0">
                <a:latin typeface="Times New Roman" pitchFamily="18" charset="0"/>
                <a:cs typeface="Times New Roman" pitchFamily="18" charset="0"/>
              </a:rPr>
              <a:t>citroën</a:t>
            </a:r>
            <a:r>
              <a:rPr lang="es-ES" sz="1700" dirty="0" smtClean="0">
                <a:latin typeface="Times New Roman" pitchFamily="18" charset="0"/>
                <a:cs typeface="Times New Roman" pitchFamily="18" charset="0"/>
              </a:rPr>
              <a:t> </a:t>
            </a:r>
            <a:r>
              <a:rPr lang="es-ES" sz="1700" dirty="0" smtClean="0">
                <a:latin typeface="Times New Roman" pitchFamily="18" charset="0"/>
                <a:cs typeface="Times New Roman" pitchFamily="18" charset="0"/>
              </a:rPr>
              <a:t>es líder del mercado de turismos. Lo ha sido del mercado total -turismos más comerciales-, del de industriales ligeros durante más de 10 años seguidos y ha tenido varios modelos en cabeza del mercado, pero hasta 2006 Citroën no ha liderado el mercado de turismos de nuestro país</a:t>
            </a:r>
            <a:r>
              <a:rPr lang="es-ES" sz="1700" dirty="0" smtClean="0">
                <a:latin typeface="Times New Roman" pitchFamily="18" charset="0"/>
                <a:cs typeface="Times New Roman" pitchFamily="18" charset="0"/>
              </a:rPr>
              <a:t>.</a:t>
            </a:r>
          </a:p>
          <a:p>
            <a:pPr algn="just"/>
            <a:endParaRPr lang="es-ES" sz="1700" dirty="0" smtClean="0">
              <a:latin typeface="Times New Roman" pitchFamily="18" charset="0"/>
              <a:cs typeface="Times New Roman" pitchFamily="18" charset="0"/>
            </a:endParaRPr>
          </a:p>
          <a:p>
            <a:pPr algn="just"/>
            <a:r>
              <a:rPr lang="es-ES" sz="1700" b="1" dirty="0" smtClean="0">
                <a:latin typeface="Times New Roman" pitchFamily="18" charset="0"/>
                <a:cs typeface="Times New Roman" pitchFamily="18" charset="0"/>
              </a:rPr>
              <a:t>2.007:</a:t>
            </a:r>
            <a:r>
              <a:rPr lang="es-ES" sz="1700" dirty="0" smtClean="0">
                <a:latin typeface="Times New Roman" pitchFamily="18" charset="0"/>
                <a:cs typeface="Times New Roman" pitchFamily="18" charset="0"/>
              </a:rPr>
              <a:t> Con 201.091 matriculaciones en el mercado total (turismos + vehículos comerciales) Citroën ha cerrado 2.007 del mismo modo que lo hizo en 2006, en primera posición del mercado español.</a:t>
            </a:r>
          </a:p>
          <a:p>
            <a:pPr algn="just">
              <a:buNone/>
            </a:pPr>
            <a:r>
              <a:rPr lang="es-ES" sz="1700" dirty="0" smtClean="0">
                <a:latin typeface="Times New Roman" pitchFamily="18" charset="0"/>
                <a:cs typeface="Times New Roman" pitchFamily="18" charset="0"/>
              </a:rPr>
              <a:t/>
            </a:r>
            <a:br>
              <a:rPr lang="es-ES" sz="1700" dirty="0" smtClean="0">
                <a:latin typeface="Times New Roman" pitchFamily="18" charset="0"/>
                <a:cs typeface="Times New Roman" pitchFamily="18" charset="0"/>
              </a:rPr>
            </a:br>
            <a:r>
              <a:rPr lang="es-ES" sz="1800" dirty="0" smtClean="0"/>
              <a:t/>
            </a:r>
            <a:br>
              <a:rPr lang="es-ES" sz="1800" dirty="0" smtClean="0"/>
            </a:br>
            <a:r>
              <a:rPr lang="es-ES" sz="1800" dirty="0" smtClean="0"/>
              <a:t/>
            </a:r>
            <a:br>
              <a:rPr lang="es-ES" sz="1800" dirty="0" smtClean="0"/>
            </a:br>
            <a:endParaRPr lang="es-ES" sz="1800" dirty="0"/>
          </a:p>
        </p:txBody>
      </p:sp>
      <p:sp>
        <p:nvSpPr>
          <p:cNvPr id="4" name="3 Flecha izquierda">
            <a:hlinkClick r:id="rId3" action="ppaction://hlinksldjump"/>
          </p:cNvPr>
          <p:cNvSpPr/>
          <p:nvPr/>
        </p:nvSpPr>
        <p:spPr>
          <a:xfrm>
            <a:off x="571472" y="6286520"/>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Índice</a:t>
            </a:r>
            <a:endParaRPr lang="es-ES" dirty="0"/>
          </a:p>
        </p:txBody>
      </p:sp>
      <p:sp>
        <p:nvSpPr>
          <p:cNvPr id="3" name="2 Marcador de contenido"/>
          <p:cNvSpPr>
            <a:spLocks noGrp="1"/>
          </p:cNvSpPr>
          <p:nvPr>
            <p:ph idx="1"/>
          </p:nvPr>
        </p:nvSpPr>
        <p:spPr/>
        <p:txBody>
          <a:bodyPr/>
          <a:lstStyle/>
          <a:p>
            <a:r>
              <a:rPr lang="es-ES" dirty="0" smtClean="0">
                <a:hlinkClick r:id="rId3" action="ppaction://hlinksldjump"/>
              </a:rPr>
              <a:t>Organigrama</a:t>
            </a:r>
            <a:endParaRPr lang="es-ES" dirty="0" smtClean="0"/>
          </a:p>
          <a:p>
            <a:r>
              <a:rPr lang="es-ES" dirty="0" smtClean="0">
                <a:hlinkClick r:id="rId4" action="ppaction://hlinksldjump"/>
              </a:rPr>
              <a:t>Historia de la marca</a:t>
            </a:r>
            <a:r>
              <a:rPr lang="es-ES" dirty="0" smtClean="0"/>
              <a:t> </a:t>
            </a:r>
          </a:p>
          <a:p>
            <a:r>
              <a:rPr lang="es-ES" dirty="0" smtClean="0"/>
              <a:t>Organigrafo</a:t>
            </a:r>
          </a:p>
          <a:p>
            <a:r>
              <a:rPr lang="es-ES" dirty="0" smtClean="0"/>
              <a:t>Historia de la empresa</a:t>
            </a:r>
          </a:p>
          <a:p>
            <a:endParaRPr lang="es-ES" dirty="0" smtClean="0"/>
          </a:p>
          <a:p>
            <a:pPr>
              <a:buNone/>
            </a:pPr>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2049" name="Object 1"/>
          <p:cNvGraphicFramePr>
            <a:graphicFrameLocks noChangeAspect="1"/>
          </p:cNvGraphicFramePr>
          <p:nvPr/>
        </p:nvGraphicFramePr>
        <p:xfrm>
          <a:off x="642910" y="500042"/>
          <a:ext cx="7668487" cy="5286412"/>
        </p:xfrm>
        <a:graphic>
          <a:graphicData uri="http://schemas.openxmlformats.org/presentationml/2006/ole">
            <p:oleObj spid="_x0000_s2049" r:id="rId4" imgW="3647661" imgH="1994925" progId="">
              <p:embed/>
            </p:oleObj>
          </a:graphicData>
        </a:graphic>
      </p:graphicFrame>
      <p:pic>
        <p:nvPicPr>
          <p:cNvPr id="2052" name="Picture 4" descr="C:\Users\Federico\Desktop\logoNew.gif"/>
          <p:cNvPicPr>
            <a:picLocks noChangeAspect="1" noChangeArrowheads="1"/>
          </p:cNvPicPr>
          <p:nvPr/>
        </p:nvPicPr>
        <p:blipFill>
          <a:blip r:embed="rId5"/>
          <a:srcRect/>
          <a:stretch>
            <a:fillRect/>
          </a:stretch>
        </p:blipFill>
        <p:spPr bwMode="auto">
          <a:xfrm>
            <a:off x="7643834" y="214290"/>
            <a:ext cx="1300172" cy="919933"/>
          </a:xfrm>
          <a:prstGeom prst="rect">
            <a:avLst/>
          </a:prstGeom>
          <a:noFill/>
        </p:spPr>
      </p:pic>
      <p:sp>
        <p:nvSpPr>
          <p:cNvPr id="5" name="4 Flecha izquierda">
            <a:hlinkClick r:id="rId6" action="ppaction://hlinksldjump"/>
          </p:cNvPr>
          <p:cNvSpPr/>
          <p:nvPr/>
        </p:nvSpPr>
        <p:spPr>
          <a:xfrm>
            <a:off x="357158" y="6286520"/>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HISTORIA DE LA MARCA</a:t>
            </a:r>
            <a:endParaRPr lang="es-ES" dirty="0"/>
          </a:p>
        </p:txBody>
      </p:sp>
      <p:sp>
        <p:nvSpPr>
          <p:cNvPr id="3" name="2 Marcador de contenido"/>
          <p:cNvSpPr>
            <a:spLocks noGrp="1"/>
          </p:cNvSpPr>
          <p:nvPr>
            <p:ph idx="1"/>
          </p:nvPr>
        </p:nvSpPr>
        <p:spPr/>
        <p:txBody>
          <a:bodyPr/>
          <a:lstStyle/>
          <a:p>
            <a:r>
              <a:rPr lang="es-ES" dirty="0" smtClean="0">
                <a:hlinkClick r:id="rId3" action="ppaction://hlinksldjump"/>
              </a:rPr>
              <a:t>Métodos de trabajo</a:t>
            </a:r>
            <a:endParaRPr lang="es-ES" dirty="0" smtClean="0"/>
          </a:p>
          <a:p>
            <a:r>
              <a:rPr lang="es-ES" dirty="0" smtClean="0">
                <a:hlinkClick r:id="rId4" action="ppaction://hlinksldjump"/>
              </a:rPr>
              <a:t>Nuevo símbolo</a:t>
            </a:r>
            <a:endParaRPr lang="es-ES" dirty="0" smtClean="0"/>
          </a:p>
          <a:p>
            <a:r>
              <a:rPr lang="es-ES" dirty="0" smtClean="0">
                <a:hlinkClick r:id="rId5" action="ppaction://hlinksldjump"/>
              </a:rPr>
              <a:t>Cronología</a:t>
            </a:r>
            <a:endParaRPr lang="es-ES" dirty="0" smtClean="0"/>
          </a:p>
          <a:p>
            <a:endParaRPr lang="es-ES" dirty="0"/>
          </a:p>
        </p:txBody>
      </p:sp>
      <p:sp>
        <p:nvSpPr>
          <p:cNvPr id="4" name="3 Flecha izquierda">
            <a:hlinkClick r:id="rId6" action="ppaction://hlinksldjump"/>
          </p:cNvPr>
          <p:cNvSpPr/>
          <p:nvPr/>
        </p:nvSpPr>
        <p:spPr>
          <a:xfrm>
            <a:off x="357158" y="6286520"/>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 name="4 Imagen" descr="logoNew.gif">
            <a:hlinkClick r:id="rId6" action="ppaction://hlinksldjump"/>
          </p:cNvPr>
          <p:cNvPicPr>
            <a:picLocks noChangeAspect="1"/>
          </p:cNvPicPr>
          <p:nvPr/>
        </p:nvPicPr>
        <p:blipFill>
          <a:blip r:embed="rId7"/>
          <a:stretch>
            <a:fillRect/>
          </a:stretch>
        </p:blipFill>
        <p:spPr>
          <a:xfrm>
            <a:off x="8358214" y="6182059"/>
            <a:ext cx="652460" cy="46164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Métodos de trabajo</a:t>
            </a:r>
            <a:endParaRPr lang="es-ES" dirty="0"/>
          </a:p>
        </p:txBody>
      </p:sp>
      <p:sp>
        <p:nvSpPr>
          <p:cNvPr id="3" name="2 Marcador de contenido"/>
          <p:cNvSpPr>
            <a:spLocks noGrp="1"/>
          </p:cNvSpPr>
          <p:nvPr>
            <p:ph idx="1"/>
          </p:nvPr>
        </p:nvSpPr>
        <p:spPr/>
        <p:txBody>
          <a:bodyPr/>
          <a:lstStyle/>
          <a:p>
            <a:endParaRPr lang="es-ES" dirty="0"/>
          </a:p>
        </p:txBody>
      </p:sp>
      <p:sp>
        <p:nvSpPr>
          <p:cNvPr id="4" name="3 Flecha izquierda">
            <a:hlinkClick r:id="rId3" action="ppaction://hlinksldjump"/>
          </p:cNvPr>
          <p:cNvSpPr/>
          <p:nvPr/>
        </p:nvSpPr>
        <p:spPr>
          <a:xfrm>
            <a:off x="357158" y="6286520"/>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Nuevo Símbolo</a:t>
            </a:r>
            <a:endParaRPr lang="es-ES" dirty="0"/>
          </a:p>
        </p:txBody>
      </p:sp>
      <p:sp>
        <p:nvSpPr>
          <p:cNvPr id="3" name="2 Marcador de contenido"/>
          <p:cNvSpPr>
            <a:spLocks noGrp="1"/>
          </p:cNvSpPr>
          <p:nvPr>
            <p:ph idx="1"/>
          </p:nvPr>
        </p:nvSpPr>
        <p:spPr/>
        <p:txBody>
          <a:bodyPr>
            <a:normAutofit/>
          </a:bodyPr>
          <a:lstStyle/>
          <a:p>
            <a:pPr algn="just"/>
            <a:r>
              <a:rPr lang="es-ES" sz="2000" dirty="0" smtClean="0">
                <a:latin typeface="Times New Roman" pitchFamily="18" charset="0"/>
                <a:cs typeface="Times New Roman" pitchFamily="18" charset="0"/>
              </a:rPr>
              <a:t>El constructor automovilístico francés Citroën, del grupo PSA Peugeot-Citroën, presentó este mes de Febrero de forma simultánea en 34 países su nueva imagen de marca, unida a un amplio plan de marketing mundial bajo el título ‘Citroën se reinventa’, aprovechando su 90 aniversario. Para el nuevo símbolo se ha apostado por el volumen, dotando a la marca de un aspecto tridimensional cromado, recurso al que se han sumado ya muchas otras marcas de automóviles en los últimos años. El símbolo sobre fondo blanco, despojado de la forma contenedora roja, permite ampliar su tamaño y visibilidad. La tipografía se expande y cambia a rojo, para ser continuista con su color corporativo. También vemos una apuesta por el redondeo de las formas en toda la marca, en un intento por ser menos agresivos y más cercanos, con más éxito en el símbolo que en la tipografía.</a:t>
            </a:r>
          </a:p>
          <a:p>
            <a:endParaRPr lang="es-ES" dirty="0"/>
          </a:p>
        </p:txBody>
      </p:sp>
      <p:sp>
        <p:nvSpPr>
          <p:cNvPr id="4" name="3 Flecha izquierda">
            <a:hlinkClick r:id="rId3" action="ppaction://hlinksldjump"/>
          </p:cNvPr>
          <p:cNvSpPr/>
          <p:nvPr/>
        </p:nvSpPr>
        <p:spPr>
          <a:xfrm>
            <a:off x="357158" y="6286520"/>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Botón de acción: Película">
            <a:hlinkClick r:id="" action="ppaction://hlinkshowjump?jump=nextslide" highlightClick="1"/>
          </p:cNvPr>
          <p:cNvSpPr/>
          <p:nvPr/>
        </p:nvSpPr>
        <p:spPr>
          <a:xfrm>
            <a:off x="7358082" y="6215082"/>
            <a:ext cx="1000132" cy="642918"/>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dirty="0" smtClean="0"/>
              <a:t>Haga clic para comenzar la reproducción</a:t>
            </a:r>
            <a:endParaRPr lang="es-ES" sz="3200" dirty="0"/>
          </a:p>
        </p:txBody>
      </p:sp>
      <p:pic>
        <p:nvPicPr>
          <p:cNvPr id="4" name="video.mpg">
            <a:hlinkClick r:id="" action="ppaction://media"/>
          </p:cNvPr>
          <p:cNvPicPr>
            <a:picLocks noGrp="1" noRot="1" noChangeAspect="1"/>
          </p:cNvPicPr>
          <p:nvPr>
            <p:ph idx="1"/>
            <a:videoFile r:link="rId1"/>
          </p:nvPr>
        </p:nvPicPr>
        <p:blipFill>
          <a:blip r:embed="rId4"/>
          <a:stretch>
            <a:fillRect/>
          </a:stretch>
        </p:blipFill>
        <p:spPr>
          <a:xfrm flipV="1">
            <a:off x="0" y="1142984"/>
            <a:ext cx="9144000" cy="5334814"/>
          </a:xfrm>
          <a:prstGeom prst="rect">
            <a:avLst/>
          </a:prstGeom>
        </p:spPr>
      </p:pic>
      <p:sp>
        <p:nvSpPr>
          <p:cNvPr id="5" name="4 Flecha izquierda">
            <a:hlinkClick r:id="rId5" action="ppaction://hlinksldjump"/>
          </p:cNvPr>
          <p:cNvSpPr/>
          <p:nvPr/>
        </p:nvSpPr>
        <p:spPr>
          <a:xfrm>
            <a:off x="8358214" y="6500810"/>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Eje cronológico</a:t>
            </a:r>
            <a:endParaRPr lang="es-ES" dirty="0"/>
          </a:p>
        </p:txBody>
      </p:sp>
      <p:cxnSp>
        <p:nvCxnSpPr>
          <p:cNvPr id="5" name="4 Conector recto"/>
          <p:cNvCxnSpPr/>
          <p:nvPr/>
        </p:nvCxnSpPr>
        <p:spPr>
          <a:xfrm>
            <a:off x="142844" y="3786190"/>
            <a:ext cx="8786874" cy="1588"/>
          </a:xfrm>
          <a:prstGeom prst="line">
            <a:avLst/>
          </a:prstGeom>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214282" y="3286124"/>
            <a:ext cx="1285884" cy="369332"/>
          </a:xfrm>
          <a:prstGeom prst="rect">
            <a:avLst/>
          </a:prstGeom>
          <a:noFill/>
        </p:spPr>
        <p:txBody>
          <a:bodyPr wrap="square" rtlCol="0">
            <a:spAutoFit/>
          </a:bodyPr>
          <a:lstStyle/>
          <a:p>
            <a:r>
              <a:rPr lang="es-ES" dirty="0" smtClean="0">
                <a:hlinkClick r:id="rId3" action="ppaction://hlinksldjump"/>
              </a:rPr>
              <a:t>1919-1929</a:t>
            </a:r>
            <a:endParaRPr lang="es-ES" dirty="0"/>
          </a:p>
        </p:txBody>
      </p:sp>
      <p:pic>
        <p:nvPicPr>
          <p:cNvPr id="14" name="logoNew.gif" descr="C:\Users\Federico\Documents\Universidad\2º Curso\Organización y administración de empresas\Trabajo\Trabajo Cordobautos\Fotos mias\logoNew.gif">
            <a:hlinkClick r:id="rId4" action="ppaction://hlinksldjump"/>
          </p:cNvPr>
          <p:cNvPicPr>
            <a:picLocks noGrp="1" noChangeAspect="1"/>
          </p:cNvPicPr>
          <p:nvPr>
            <p:ph idx="1"/>
          </p:nvPr>
        </p:nvPicPr>
        <p:blipFill>
          <a:blip r:embed="rId5" r:link="rId6"/>
          <a:stretch>
            <a:fillRect/>
          </a:stretch>
        </p:blipFill>
        <p:spPr>
          <a:xfrm>
            <a:off x="8358214" y="6215082"/>
            <a:ext cx="642942" cy="454912"/>
          </a:xfrm>
          <a:prstGeom prst="rect">
            <a:avLst/>
          </a:prstGeom>
          <a:noFill/>
        </p:spPr>
      </p:pic>
      <p:sp>
        <p:nvSpPr>
          <p:cNvPr id="8" name="7 CuadroTexto"/>
          <p:cNvSpPr txBox="1"/>
          <p:nvPr/>
        </p:nvSpPr>
        <p:spPr>
          <a:xfrm>
            <a:off x="1000100" y="4000504"/>
            <a:ext cx="1285884" cy="369332"/>
          </a:xfrm>
          <a:prstGeom prst="rect">
            <a:avLst/>
          </a:prstGeom>
          <a:noFill/>
        </p:spPr>
        <p:txBody>
          <a:bodyPr wrap="square" rtlCol="0">
            <a:spAutoFit/>
          </a:bodyPr>
          <a:lstStyle/>
          <a:p>
            <a:r>
              <a:rPr lang="es-ES" dirty="0" smtClean="0">
                <a:hlinkClick r:id="rId7" action="ppaction://hlinksldjump"/>
              </a:rPr>
              <a:t>1930-1939</a:t>
            </a:r>
            <a:endParaRPr lang="es-ES" dirty="0"/>
          </a:p>
        </p:txBody>
      </p:sp>
      <p:sp>
        <p:nvSpPr>
          <p:cNvPr id="9" name="8 CuadroTexto"/>
          <p:cNvSpPr txBox="1"/>
          <p:nvPr/>
        </p:nvSpPr>
        <p:spPr>
          <a:xfrm>
            <a:off x="5357818" y="4000504"/>
            <a:ext cx="1285884" cy="369332"/>
          </a:xfrm>
          <a:prstGeom prst="rect">
            <a:avLst/>
          </a:prstGeom>
          <a:noFill/>
        </p:spPr>
        <p:txBody>
          <a:bodyPr wrap="square" rtlCol="0">
            <a:spAutoFit/>
          </a:bodyPr>
          <a:lstStyle/>
          <a:p>
            <a:r>
              <a:rPr lang="es-ES" dirty="0" smtClean="0">
                <a:hlinkClick r:id="rId8" action="ppaction://hlinksldjump"/>
              </a:rPr>
              <a:t>1970-1979</a:t>
            </a:r>
            <a:endParaRPr lang="es-ES" dirty="0"/>
          </a:p>
        </p:txBody>
      </p:sp>
      <p:sp>
        <p:nvSpPr>
          <p:cNvPr id="10" name="9 CuadroTexto"/>
          <p:cNvSpPr txBox="1"/>
          <p:nvPr/>
        </p:nvSpPr>
        <p:spPr>
          <a:xfrm>
            <a:off x="4286248" y="3286124"/>
            <a:ext cx="1285884" cy="369332"/>
          </a:xfrm>
          <a:prstGeom prst="rect">
            <a:avLst/>
          </a:prstGeom>
          <a:noFill/>
        </p:spPr>
        <p:txBody>
          <a:bodyPr wrap="square" rtlCol="0">
            <a:spAutoFit/>
          </a:bodyPr>
          <a:lstStyle/>
          <a:p>
            <a:r>
              <a:rPr lang="es-ES" dirty="0" smtClean="0">
                <a:hlinkClick r:id="rId9" action="ppaction://hlinksldjump"/>
              </a:rPr>
              <a:t>1960-1969</a:t>
            </a:r>
            <a:endParaRPr lang="es-ES" dirty="0"/>
          </a:p>
        </p:txBody>
      </p:sp>
      <p:sp>
        <p:nvSpPr>
          <p:cNvPr id="11" name="10 CuadroTexto"/>
          <p:cNvSpPr txBox="1"/>
          <p:nvPr/>
        </p:nvSpPr>
        <p:spPr>
          <a:xfrm>
            <a:off x="2071670" y="3286124"/>
            <a:ext cx="1285884" cy="369332"/>
          </a:xfrm>
          <a:prstGeom prst="rect">
            <a:avLst/>
          </a:prstGeom>
          <a:noFill/>
        </p:spPr>
        <p:txBody>
          <a:bodyPr wrap="square" rtlCol="0">
            <a:spAutoFit/>
          </a:bodyPr>
          <a:lstStyle/>
          <a:p>
            <a:r>
              <a:rPr lang="es-ES" dirty="0" smtClean="0">
                <a:hlinkClick r:id="rId10" action="ppaction://hlinksldjump"/>
              </a:rPr>
              <a:t>1940-1949</a:t>
            </a:r>
            <a:endParaRPr lang="es-ES" dirty="0"/>
          </a:p>
        </p:txBody>
      </p:sp>
      <p:sp>
        <p:nvSpPr>
          <p:cNvPr id="12" name="11 CuadroTexto"/>
          <p:cNvSpPr txBox="1"/>
          <p:nvPr/>
        </p:nvSpPr>
        <p:spPr>
          <a:xfrm>
            <a:off x="3143240" y="4000504"/>
            <a:ext cx="1285884" cy="369332"/>
          </a:xfrm>
          <a:prstGeom prst="rect">
            <a:avLst/>
          </a:prstGeom>
          <a:noFill/>
        </p:spPr>
        <p:txBody>
          <a:bodyPr wrap="square" rtlCol="0">
            <a:spAutoFit/>
          </a:bodyPr>
          <a:lstStyle/>
          <a:p>
            <a:r>
              <a:rPr lang="es-ES" dirty="0" smtClean="0">
                <a:hlinkClick r:id="rId11" action="ppaction://hlinksldjump"/>
              </a:rPr>
              <a:t>1950-1959</a:t>
            </a:r>
            <a:endParaRPr lang="es-ES" dirty="0"/>
          </a:p>
        </p:txBody>
      </p:sp>
      <p:sp>
        <p:nvSpPr>
          <p:cNvPr id="17" name="16 CuadroTexto"/>
          <p:cNvSpPr txBox="1"/>
          <p:nvPr/>
        </p:nvSpPr>
        <p:spPr>
          <a:xfrm>
            <a:off x="7858116" y="3286124"/>
            <a:ext cx="1285884" cy="369332"/>
          </a:xfrm>
          <a:prstGeom prst="rect">
            <a:avLst/>
          </a:prstGeom>
          <a:noFill/>
        </p:spPr>
        <p:txBody>
          <a:bodyPr wrap="square" rtlCol="0">
            <a:spAutoFit/>
          </a:bodyPr>
          <a:lstStyle/>
          <a:p>
            <a:r>
              <a:rPr lang="es-ES" dirty="0" smtClean="0">
                <a:hlinkClick r:id="rId12" action="ppaction://hlinksldjump"/>
              </a:rPr>
              <a:t>2000-2009</a:t>
            </a:r>
            <a:endParaRPr lang="es-ES" dirty="0"/>
          </a:p>
        </p:txBody>
      </p:sp>
      <p:sp>
        <p:nvSpPr>
          <p:cNvPr id="18" name="17 CuadroTexto"/>
          <p:cNvSpPr txBox="1"/>
          <p:nvPr/>
        </p:nvSpPr>
        <p:spPr>
          <a:xfrm>
            <a:off x="6215074" y="3286124"/>
            <a:ext cx="1285884" cy="369332"/>
          </a:xfrm>
          <a:prstGeom prst="rect">
            <a:avLst/>
          </a:prstGeom>
          <a:noFill/>
        </p:spPr>
        <p:txBody>
          <a:bodyPr wrap="square" rtlCol="0">
            <a:spAutoFit/>
          </a:bodyPr>
          <a:lstStyle/>
          <a:p>
            <a:r>
              <a:rPr lang="es-ES" dirty="0" smtClean="0">
                <a:hlinkClick r:id="rId13" action="ppaction://hlinksldjump"/>
              </a:rPr>
              <a:t>1980-1989</a:t>
            </a:r>
            <a:endParaRPr lang="es-ES" dirty="0"/>
          </a:p>
        </p:txBody>
      </p:sp>
      <p:sp>
        <p:nvSpPr>
          <p:cNvPr id="19" name="18 CuadroTexto"/>
          <p:cNvSpPr txBox="1"/>
          <p:nvPr/>
        </p:nvSpPr>
        <p:spPr>
          <a:xfrm>
            <a:off x="7072330" y="4000504"/>
            <a:ext cx="1285884" cy="369332"/>
          </a:xfrm>
          <a:prstGeom prst="rect">
            <a:avLst/>
          </a:prstGeom>
          <a:noFill/>
        </p:spPr>
        <p:txBody>
          <a:bodyPr wrap="square" rtlCol="0">
            <a:spAutoFit/>
          </a:bodyPr>
          <a:lstStyle/>
          <a:p>
            <a:r>
              <a:rPr lang="es-ES" dirty="0" smtClean="0">
                <a:hlinkClick r:id="rId14" action="ppaction://hlinksldjump"/>
              </a:rPr>
              <a:t>1990-1999</a:t>
            </a:r>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1919-1929</a:t>
            </a:r>
            <a:endParaRPr lang="es-ES" dirty="0"/>
          </a:p>
        </p:txBody>
      </p:sp>
      <p:sp>
        <p:nvSpPr>
          <p:cNvPr id="3" name="2 Marcador de contenido"/>
          <p:cNvSpPr>
            <a:spLocks noGrp="1"/>
          </p:cNvSpPr>
          <p:nvPr>
            <p:ph idx="1"/>
          </p:nvPr>
        </p:nvSpPr>
        <p:spPr/>
        <p:txBody>
          <a:bodyPr>
            <a:normAutofit fontScale="62500" lnSpcReduction="20000"/>
          </a:bodyPr>
          <a:lstStyle/>
          <a:p>
            <a:pPr algn="just"/>
            <a:r>
              <a:rPr lang="es-ES" sz="2700" b="1" dirty="0" smtClean="0">
                <a:latin typeface="Times New Roman" pitchFamily="18" charset="0"/>
                <a:cs typeface="Times New Roman" pitchFamily="18" charset="0"/>
              </a:rPr>
              <a:t>1.921:</a:t>
            </a:r>
            <a:r>
              <a:rPr lang="es-ES" sz="2700" dirty="0" smtClean="0">
                <a:latin typeface="Times New Roman" pitchFamily="18" charset="0"/>
                <a:cs typeface="Times New Roman" pitchFamily="18" charset="0"/>
              </a:rPr>
              <a:t> Citroën se da a conocer en el extranjero y exporta 3.000 vehículos</a:t>
            </a:r>
            <a:r>
              <a:rPr lang="es-ES" sz="2700" dirty="0" smtClean="0">
                <a:latin typeface="Times New Roman" pitchFamily="18" charset="0"/>
                <a:cs typeface="Times New Roman" pitchFamily="18" charset="0"/>
              </a:rPr>
              <a:t>.</a:t>
            </a:r>
          </a:p>
          <a:p>
            <a:pPr algn="just"/>
            <a:endParaRPr lang="es-ES" sz="2700" dirty="0" smtClean="0">
              <a:latin typeface="Times New Roman" pitchFamily="18" charset="0"/>
              <a:cs typeface="Times New Roman" pitchFamily="18" charset="0"/>
            </a:endParaRPr>
          </a:p>
          <a:p>
            <a:pPr algn="just"/>
            <a:r>
              <a:rPr lang="es-ES" sz="2700" b="1" dirty="0" smtClean="0">
                <a:latin typeface="Times New Roman" pitchFamily="18" charset="0"/>
                <a:cs typeface="Times New Roman" pitchFamily="18" charset="0"/>
              </a:rPr>
              <a:t>1.923:</a:t>
            </a:r>
            <a:r>
              <a:rPr lang="es-ES" sz="2700" dirty="0" smtClean="0">
                <a:latin typeface="Times New Roman" pitchFamily="18" charset="0"/>
                <a:cs typeface="Times New Roman" pitchFamily="18" charset="0"/>
              </a:rPr>
              <a:t> la inauguración de la fábrica de </a:t>
            </a:r>
            <a:r>
              <a:rPr lang="es-ES" sz="2700" dirty="0" err="1" smtClean="0">
                <a:latin typeface="Times New Roman" pitchFamily="18" charset="0"/>
                <a:cs typeface="Times New Roman" pitchFamily="18" charset="0"/>
              </a:rPr>
              <a:t>Sant</a:t>
            </a:r>
            <a:r>
              <a:rPr lang="es-ES" sz="2700" dirty="0" smtClean="0">
                <a:latin typeface="Times New Roman" pitchFamily="18" charset="0"/>
                <a:cs typeface="Times New Roman" pitchFamily="18" charset="0"/>
              </a:rPr>
              <a:t>-Charles para la mecanización y el montaje de las cajas de velocidades de los 5CV</a:t>
            </a:r>
            <a:r>
              <a:rPr lang="es-ES" sz="2700" dirty="0" smtClean="0">
                <a:latin typeface="Times New Roman" pitchFamily="18" charset="0"/>
                <a:cs typeface="Times New Roman" pitchFamily="18" charset="0"/>
              </a:rPr>
              <a:t>.</a:t>
            </a:r>
          </a:p>
          <a:p>
            <a:pPr algn="just"/>
            <a:endParaRPr lang="es-ES" sz="2700" dirty="0" smtClean="0">
              <a:latin typeface="Times New Roman" pitchFamily="18" charset="0"/>
              <a:cs typeface="Times New Roman" pitchFamily="18" charset="0"/>
            </a:endParaRPr>
          </a:p>
          <a:p>
            <a:pPr algn="just"/>
            <a:r>
              <a:rPr lang="es-ES" sz="2700" dirty="0" smtClean="0">
                <a:latin typeface="Times New Roman" pitchFamily="18" charset="0"/>
                <a:cs typeface="Times New Roman" pitchFamily="18" charset="0"/>
              </a:rPr>
              <a:t>En la fábrica del </a:t>
            </a:r>
            <a:r>
              <a:rPr lang="es-ES" sz="2700" dirty="0" err="1" smtClean="0">
                <a:latin typeface="Times New Roman" pitchFamily="18" charset="0"/>
                <a:cs typeface="Times New Roman" pitchFamily="18" charset="0"/>
              </a:rPr>
              <a:t>Quai</a:t>
            </a:r>
            <a:r>
              <a:rPr lang="es-ES" sz="2700" dirty="0" smtClean="0">
                <a:latin typeface="Times New Roman" pitchFamily="18" charset="0"/>
                <a:cs typeface="Times New Roman" pitchFamily="18" charset="0"/>
              </a:rPr>
              <a:t> de </a:t>
            </a:r>
            <a:r>
              <a:rPr lang="es-ES" sz="2700" dirty="0" err="1" smtClean="0">
                <a:latin typeface="Times New Roman" pitchFamily="18" charset="0"/>
                <a:cs typeface="Times New Roman" pitchFamily="18" charset="0"/>
              </a:rPr>
              <a:t>Javel</a:t>
            </a:r>
            <a:r>
              <a:rPr lang="es-ES" sz="2700" dirty="0" smtClean="0">
                <a:latin typeface="Times New Roman" pitchFamily="18" charset="0"/>
                <a:cs typeface="Times New Roman" pitchFamily="18" charset="0"/>
              </a:rPr>
              <a:t> se estrena la primera línea de montaje, de 49 metros de longitud, capaz de producir 100 automóviles diarios. La producción alcanza 3.500 vehículos al mes y las fábricas tienen empleados a 11.000 trabajadores</a:t>
            </a:r>
            <a:r>
              <a:rPr lang="es-ES" sz="2700" dirty="0" smtClean="0">
                <a:latin typeface="Times New Roman" pitchFamily="18" charset="0"/>
                <a:cs typeface="Times New Roman" pitchFamily="18" charset="0"/>
              </a:rPr>
              <a:t>.</a:t>
            </a:r>
          </a:p>
          <a:p>
            <a:pPr algn="just"/>
            <a:endParaRPr lang="es-ES" sz="2700" dirty="0" smtClean="0">
              <a:latin typeface="Times New Roman" pitchFamily="18" charset="0"/>
              <a:cs typeface="Times New Roman" pitchFamily="18" charset="0"/>
            </a:endParaRPr>
          </a:p>
          <a:p>
            <a:pPr algn="just"/>
            <a:r>
              <a:rPr lang="es-ES" sz="2700" b="1" dirty="0" smtClean="0">
                <a:latin typeface="Times New Roman" pitchFamily="18" charset="0"/>
                <a:cs typeface="Times New Roman" pitchFamily="18" charset="0"/>
              </a:rPr>
              <a:t>1.925:</a:t>
            </a:r>
            <a:r>
              <a:rPr lang="es-ES" sz="2700" dirty="0" smtClean="0">
                <a:latin typeface="Times New Roman" pitchFamily="18" charset="0"/>
                <a:cs typeface="Times New Roman" pitchFamily="18" charset="0"/>
              </a:rPr>
              <a:t> Citroën constituye y desarrolla en Francia su red comercial, llegando a ser la primera con ese nombre. Se alcanzan las 5.000 agencias. Se crean las sociedad comercial de Madrid</a:t>
            </a:r>
            <a:r>
              <a:rPr lang="es-ES" sz="2700" dirty="0" smtClean="0">
                <a:latin typeface="Times New Roman" pitchFamily="18" charset="0"/>
                <a:cs typeface="Times New Roman" pitchFamily="18" charset="0"/>
              </a:rPr>
              <a:t>.</a:t>
            </a:r>
          </a:p>
          <a:p>
            <a:pPr algn="just"/>
            <a:endParaRPr lang="es-ES" sz="2700" dirty="0" smtClean="0">
              <a:latin typeface="Times New Roman" pitchFamily="18" charset="0"/>
              <a:cs typeface="Times New Roman" pitchFamily="18" charset="0"/>
            </a:endParaRPr>
          </a:p>
          <a:p>
            <a:pPr algn="just"/>
            <a:r>
              <a:rPr lang="es-ES" sz="2700" b="1" dirty="0" smtClean="0">
                <a:latin typeface="Times New Roman" pitchFamily="18" charset="0"/>
                <a:cs typeface="Times New Roman" pitchFamily="18" charset="0"/>
              </a:rPr>
              <a:t>1.928:</a:t>
            </a:r>
            <a:r>
              <a:rPr lang="es-ES" sz="2700" dirty="0" smtClean="0">
                <a:latin typeface="Times New Roman" pitchFamily="18" charset="0"/>
                <a:cs typeface="Times New Roman" pitchFamily="18" charset="0"/>
              </a:rPr>
              <a:t> Las fábricas Citroën alcanzan una capacidad de producción de 1.000 automóviles al día. Tienen 14 sucursales entre Francia y el norte de África, una red de 5.000 agentes, 10 empresas y 4 fábricas en el extranjero.</a:t>
            </a:r>
          </a:p>
          <a:p>
            <a:endParaRPr lang="es-ES" dirty="0"/>
          </a:p>
        </p:txBody>
      </p:sp>
      <p:sp>
        <p:nvSpPr>
          <p:cNvPr id="5" name="4 Flecha izquierda">
            <a:hlinkClick r:id="rId3" action="ppaction://hlinksldjump"/>
          </p:cNvPr>
          <p:cNvSpPr/>
          <p:nvPr/>
        </p:nvSpPr>
        <p:spPr>
          <a:xfrm>
            <a:off x="714348" y="6215082"/>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écnic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286</TotalTime>
  <Words>933</Words>
  <Application>Microsoft Office PowerPoint</Application>
  <PresentationFormat>Presentación en pantalla (4:3)</PresentationFormat>
  <Paragraphs>134</Paragraphs>
  <Slides>17</Slides>
  <Notes>17</Notes>
  <HiddenSlides>0</HiddenSlides>
  <MMClips>1</MMClips>
  <ScaleCrop>false</ScaleCrop>
  <HeadingPairs>
    <vt:vector size="6" baseType="variant">
      <vt:variant>
        <vt:lpstr>Tema</vt:lpstr>
      </vt:variant>
      <vt:variant>
        <vt:i4>1</vt:i4>
      </vt:variant>
      <vt:variant>
        <vt:lpstr>Servidores OLE incrustados</vt:lpstr>
      </vt:variant>
      <vt:variant>
        <vt:i4>0</vt:i4>
      </vt:variant>
      <vt:variant>
        <vt:lpstr>Títulos de diapositiva</vt:lpstr>
      </vt:variant>
      <vt:variant>
        <vt:i4>17</vt:i4>
      </vt:variant>
    </vt:vector>
  </HeadingPairs>
  <TitlesOfParts>
    <vt:vector size="18" baseType="lpstr">
      <vt:lpstr>Técnico</vt:lpstr>
      <vt:lpstr>organización Y ADMINISTRACIÓN DE EMPRESAS</vt:lpstr>
      <vt:lpstr>Índice</vt:lpstr>
      <vt:lpstr>Diapositiva 3</vt:lpstr>
      <vt:lpstr>HISTORIA DE LA MARCA</vt:lpstr>
      <vt:lpstr>Métodos de trabajo</vt:lpstr>
      <vt:lpstr>Nuevo Símbolo</vt:lpstr>
      <vt:lpstr>Haga clic para comenzar la reproducción</vt:lpstr>
      <vt:lpstr>Eje cronológico</vt:lpstr>
      <vt:lpstr>1919-1929</vt:lpstr>
      <vt:lpstr>1930-1939</vt:lpstr>
      <vt:lpstr>1940-1949</vt:lpstr>
      <vt:lpstr>1950-1959</vt:lpstr>
      <vt:lpstr>1960-1969</vt:lpstr>
      <vt:lpstr>1970-1979</vt:lpstr>
      <vt:lpstr>1980-1989</vt:lpstr>
      <vt:lpstr>1990-1999</vt:lpstr>
      <vt:lpstr>2000-2009</vt:lpstr>
    </vt:vector>
  </TitlesOfParts>
  <Company>Casa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 de Windows</dc:creator>
  <cp:lastModifiedBy>Usuario de Windows</cp:lastModifiedBy>
  <cp:revision>36</cp:revision>
  <dcterms:created xsi:type="dcterms:W3CDTF">2009-04-21T08:35:47Z</dcterms:created>
  <dcterms:modified xsi:type="dcterms:W3CDTF">2009-05-18T09:33:54Z</dcterms:modified>
</cp:coreProperties>
</file>